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57" r:id="rId3"/>
    <p:sldId id="279" r:id="rId4"/>
    <p:sldId id="269" r:id="rId5"/>
    <p:sldId id="259" r:id="rId6"/>
    <p:sldId id="283" r:id="rId7"/>
    <p:sldId id="282" r:id="rId8"/>
    <p:sldId id="280" r:id="rId9"/>
    <p:sldId id="286" r:id="rId10"/>
    <p:sldId id="281" r:id="rId11"/>
    <p:sldId id="270" r:id="rId12"/>
    <p:sldId id="289" r:id="rId13"/>
    <p:sldId id="284" r:id="rId14"/>
    <p:sldId id="287" r:id="rId15"/>
    <p:sldId id="291" r:id="rId16"/>
    <p:sldId id="277" r:id="rId17"/>
    <p:sldId id="271" r:id="rId18"/>
    <p:sldId id="292" r:id="rId19"/>
    <p:sldId id="290" r:id="rId20"/>
    <p:sldId id="274" r:id="rId21"/>
    <p:sldId id="273" r:id="rId22"/>
    <p:sldId id="272" r:id="rId23"/>
    <p:sldId id="266" r:id="rId24"/>
    <p:sldId id="267" r:id="rId25"/>
    <p:sldId id="26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77" autoAdjust="0"/>
    <p:restoredTop sz="94660"/>
  </p:normalViewPr>
  <p:slideViewPr>
    <p:cSldViewPr snapToGrid="0">
      <p:cViewPr varScale="1">
        <p:scale>
          <a:sx n="79" d="100"/>
          <a:sy n="79" d="100"/>
        </p:scale>
        <p:origin x="5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6.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hyperlink" Target="https://files.hudexchange.info/resources/documents/How-to-Complete-the-HUD-Form-2880-in-e-snaps.pdf" TargetMode="External"/><Relationship Id="rId1" Type="http://schemas.openxmlformats.org/officeDocument/2006/relationships/hyperlink" Target="https://www.hud.gov/program_offices/comm_planning/coc/competition" TargetMode="Externa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_rels/drawing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7.png"/><Relationship Id="rId3" Type="http://schemas.openxmlformats.org/officeDocument/2006/relationships/hyperlink" Target="https://www.hud.gov/program_offices/comm_planning/coc/competition" TargetMode="External"/><Relationship Id="rId7" Type="http://schemas.openxmlformats.org/officeDocument/2006/relationships/image" Target="../media/image12.svg"/><Relationship Id="rId12" Type="http://schemas.openxmlformats.org/officeDocument/2006/relationships/hyperlink" Target="https://files.hudexchange.info/resources/documents/How-to-Complete-the-HUD-Form-2880-in-e-snaps.pdf" TargetMode="External"/><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0.sv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svg"/><Relationship Id="rId1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29A446-5E27-4EB7-96CA-4852D7EF8A9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C2CAED6-B4AD-4AF4-AD61-D10A4F5D61AE}">
      <dgm:prSet/>
      <dgm:spPr/>
      <dgm:t>
        <a:bodyPr/>
        <a:lstStyle/>
        <a:p>
          <a:r>
            <a:rPr lang="en-US"/>
            <a:t>Tier 1=93% percent Annual Renewal Demand +Reallocation Funding (if any) </a:t>
          </a:r>
        </a:p>
      </dgm:t>
    </dgm:pt>
    <dgm:pt modelId="{F5945E20-63FB-4134-9A98-F40F10E11F0C}" type="parTrans" cxnId="{6A666F1D-C125-476D-BE9A-CAFB50AD91D7}">
      <dgm:prSet/>
      <dgm:spPr/>
      <dgm:t>
        <a:bodyPr/>
        <a:lstStyle/>
        <a:p>
          <a:endParaRPr lang="en-US"/>
        </a:p>
      </dgm:t>
    </dgm:pt>
    <dgm:pt modelId="{28723BD6-0720-4AE4-A539-BCD362039E04}" type="sibTrans" cxnId="{6A666F1D-C125-476D-BE9A-CAFB50AD91D7}">
      <dgm:prSet/>
      <dgm:spPr/>
      <dgm:t>
        <a:bodyPr/>
        <a:lstStyle/>
        <a:p>
          <a:endParaRPr lang="en-US"/>
        </a:p>
      </dgm:t>
    </dgm:pt>
    <dgm:pt modelId="{55613673-B082-477F-B84C-203D62CA5661}">
      <dgm:prSet/>
      <dgm:spPr/>
      <dgm:t>
        <a:bodyPr/>
        <a:lstStyle/>
        <a:p>
          <a:r>
            <a:rPr lang="en-US"/>
            <a:t>$3,268,837.47</a:t>
          </a:r>
        </a:p>
      </dgm:t>
    </dgm:pt>
    <dgm:pt modelId="{CE308CFC-C46D-4919-A46E-8C4A58E919CD}" type="parTrans" cxnId="{65F2A054-2250-4099-AA40-963BB3B35040}">
      <dgm:prSet/>
      <dgm:spPr/>
      <dgm:t>
        <a:bodyPr/>
        <a:lstStyle/>
        <a:p>
          <a:endParaRPr lang="en-US"/>
        </a:p>
      </dgm:t>
    </dgm:pt>
    <dgm:pt modelId="{3375FBE3-3877-4476-9E37-EEEFCDA3F154}" type="sibTrans" cxnId="{65F2A054-2250-4099-AA40-963BB3B35040}">
      <dgm:prSet/>
      <dgm:spPr/>
      <dgm:t>
        <a:bodyPr/>
        <a:lstStyle/>
        <a:p>
          <a:endParaRPr lang="en-US"/>
        </a:p>
      </dgm:t>
    </dgm:pt>
    <dgm:pt modelId="{05A55013-98ED-42B8-BCE6-8772FD167819}">
      <dgm:prSet/>
      <dgm:spPr/>
      <dgm:t>
        <a:bodyPr/>
        <a:lstStyle/>
        <a:p>
          <a:r>
            <a:rPr lang="en-US"/>
            <a:t>SLC CoC ARD: </a:t>
          </a:r>
          <a:r>
            <a:rPr lang="en-US" b="1" i="0" baseline="0"/>
            <a:t>$3,514,879</a:t>
          </a:r>
          <a:endParaRPr lang="en-US"/>
        </a:p>
      </dgm:t>
    </dgm:pt>
    <dgm:pt modelId="{20D00144-1492-484E-883C-3CB15C56ED75}" type="parTrans" cxnId="{FFE10353-0F6C-432D-89B3-5998EAAA8ADB}">
      <dgm:prSet/>
      <dgm:spPr/>
      <dgm:t>
        <a:bodyPr/>
        <a:lstStyle/>
        <a:p>
          <a:endParaRPr lang="en-US"/>
        </a:p>
      </dgm:t>
    </dgm:pt>
    <dgm:pt modelId="{44C0E737-F3DE-4EE3-BFEB-0DB026836BCE}" type="sibTrans" cxnId="{FFE10353-0F6C-432D-89B3-5998EAAA8ADB}">
      <dgm:prSet/>
      <dgm:spPr/>
      <dgm:t>
        <a:bodyPr/>
        <a:lstStyle/>
        <a:p>
          <a:endParaRPr lang="en-US"/>
        </a:p>
      </dgm:t>
    </dgm:pt>
    <dgm:pt modelId="{F77948F5-41B8-4555-B402-EC543D1870F5}">
      <dgm:prSet/>
      <dgm:spPr/>
      <dgm:t>
        <a:bodyPr/>
        <a:lstStyle/>
        <a:p>
          <a:r>
            <a:rPr lang="en-US"/>
            <a:t>Tier 2=7% ARD+DV Bonus Funds &amp; New projects </a:t>
          </a:r>
        </a:p>
      </dgm:t>
    </dgm:pt>
    <dgm:pt modelId="{1A1DBADE-2C14-49CE-9054-112C796A97E2}" type="parTrans" cxnId="{408EA7C6-4525-40F2-AE0E-933C04DCAEBA}">
      <dgm:prSet/>
      <dgm:spPr/>
      <dgm:t>
        <a:bodyPr/>
        <a:lstStyle/>
        <a:p>
          <a:endParaRPr lang="en-US"/>
        </a:p>
      </dgm:t>
    </dgm:pt>
    <dgm:pt modelId="{A031A022-9266-477A-81AF-E21BFB86ABBF}" type="sibTrans" cxnId="{408EA7C6-4525-40F2-AE0E-933C04DCAEBA}">
      <dgm:prSet/>
      <dgm:spPr/>
      <dgm:t>
        <a:bodyPr/>
        <a:lstStyle/>
        <a:p>
          <a:endParaRPr lang="en-US"/>
        </a:p>
      </dgm:t>
    </dgm:pt>
    <dgm:pt modelId="{822B214F-6282-44F3-A855-10D59B3E8327}">
      <dgm:prSet/>
      <dgm:spPr/>
      <dgm:t>
        <a:bodyPr/>
        <a:lstStyle/>
        <a:p>
          <a:r>
            <a:rPr lang="en-US"/>
            <a:t>Our CoC policy ranks new projects &amp; bonus projects below renewals (unless renewal is reallocated)  </a:t>
          </a:r>
        </a:p>
      </dgm:t>
    </dgm:pt>
    <dgm:pt modelId="{4B9F452C-A916-4A92-BECF-26BE39544070}" type="parTrans" cxnId="{CC32103E-92BE-4652-87A6-FC66993E583A}">
      <dgm:prSet/>
      <dgm:spPr/>
      <dgm:t>
        <a:bodyPr/>
        <a:lstStyle/>
        <a:p>
          <a:endParaRPr lang="en-US"/>
        </a:p>
      </dgm:t>
    </dgm:pt>
    <dgm:pt modelId="{5470A22B-5D20-4CCF-B317-915B40BEF8E4}" type="sibTrans" cxnId="{CC32103E-92BE-4652-87A6-FC66993E583A}">
      <dgm:prSet/>
      <dgm:spPr/>
      <dgm:t>
        <a:bodyPr/>
        <a:lstStyle/>
        <a:p>
          <a:endParaRPr lang="en-US"/>
        </a:p>
      </dgm:t>
    </dgm:pt>
    <dgm:pt modelId="{AEFAA1DB-764E-4985-9D7E-C0E6B5BDC9FB}">
      <dgm:prSet/>
      <dgm:spPr/>
      <dgm:t>
        <a:bodyPr/>
        <a:lstStyle/>
        <a:p>
          <a:r>
            <a:rPr lang="en-US"/>
            <a:t>7% ARD= $	246,041.53</a:t>
          </a:r>
        </a:p>
      </dgm:t>
    </dgm:pt>
    <dgm:pt modelId="{F280E1D3-5981-4C0E-A3E8-E5A962DA4637}" type="parTrans" cxnId="{03F48CBB-6D4C-42C6-BF34-2365CBCCF6F9}">
      <dgm:prSet/>
      <dgm:spPr/>
      <dgm:t>
        <a:bodyPr/>
        <a:lstStyle/>
        <a:p>
          <a:endParaRPr lang="en-US"/>
        </a:p>
      </dgm:t>
    </dgm:pt>
    <dgm:pt modelId="{6154960C-0EF4-4B3F-B0FA-F2EBAC68FBCA}" type="sibTrans" cxnId="{03F48CBB-6D4C-42C6-BF34-2365CBCCF6F9}">
      <dgm:prSet/>
      <dgm:spPr/>
      <dgm:t>
        <a:bodyPr/>
        <a:lstStyle/>
        <a:p>
          <a:endParaRPr lang="en-US"/>
        </a:p>
      </dgm:t>
    </dgm:pt>
    <dgm:pt modelId="{0FB3FACF-0528-4292-8D72-55D4FC307BF9}">
      <dgm:prSet/>
      <dgm:spPr/>
      <dgm:t>
        <a:bodyPr/>
        <a:lstStyle/>
        <a:p>
          <a:r>
            <a:rPr lang="en-US"/>
            <a:t>• Reallocation Funding: TBD (if any)</a:t>
          </a:r>
        </a:p>
      </dgm:t>
    </dgm:pt>
    <dgm:pt modelId="{36E59C49-546D-43CB-BAB2-FB5E601FBDA6}" type="parTrans" cxnId="{5EBA62CD-7DBE-4AE8-8414-5BC2DA21A80B}">
      <dgm:prSet/>
      <dgm:spPr/>
      <dgm:t>
        <a:bodyPr/>
        <a:lstStyle/>
        <a:p>
          <a:endParaRPr lang="en-US"/>
        </a:p>
      </dgm:t>
    </dgm:pt>
    <dgm:pt modelId="{F6C28CC0-4E2A-4C15-80EF-DFEB8775234C}" type="sibTrans" cxnId="{5EBA62CD-7DBE-4AE8-8414-5BC2DA21A80B}">
      <dgm:prSet/>
      <dgm:spPr/>
      <dgm:t>
        <a:bodyPr/>
        <a:lstStyle/>
        <a:p>
          <a:endParaRPr lang="en-US"/>
        </a:p>
      </dgm:t>
    </dgm:pt>
    <dgm:pt modelId="{969F5779-5DE2-43B5-B1F9-B124C2D0B6AA}">
      <dgm:prSet/>
      <dgm:spPr/>
      <dgm:t>
        <a:bodyPr/>
        <a:lstStyle/>
        <a:p>
          <a:r>
            <a:rPr lang="en-US" dirty="0"/>
            <a:t>• DV Bonus Funding: Top limit for CoC applications not clear yet</a:t>
          </a:r>
        </a:p>
      </dgm:t>
    </dgm:pt>
    <dgm:pt modelId="{32553DBB-6D6D-40F0-B81B-1463BDBD73B8}" type="parTrans" cxnId="{9975DB95-281A-4AA9-82CE-8DF5CAE3326E}">
      <dgm:prSet/>
      <dgm:spPr/>
      <dgm:t>
        <a:bodyPr/>
        <a:lstStyle/>
        <a:p>
          <a:endParaRPr lang="en-US"/>
        </a:p>
      </dgm:t>
    </dgm:pt>
    <dgm:pt modelId="{AF7E3A33-05F0-4874-8A1E-C56DB71A9960}" type="sibTrans" cxnId="{9975DB95-281A-4AA9-82CE-8DF5CAE3326E}">
      <dgm:prSet/>
      <dgm:spPr/>
      <dgm:t>
        <a:bodyPr/>
        <a:lstStyle/>
        <a:p>
          <a:endParaRPr lang="en-US"/>
        </a:p>
      </dgm:t>
    </dgm:pt>
    <dgm:pt modelId="{562BB96A-AB7E-4B25-9946-2ADF3E5EC2A5}" type="pres">
      <dgm:prSet presAssocID="{7B29A446-5E27-4EB7-96CA-4852D7EF8A96}" presName="linear" presStyleCnt="0">
        <dgm:presLayoutVars>
          <dgm:animLvl val="lvl"/>
          <dgm:resizeHandles val="exact"/>
        </dgm:presLayoutVars>
      </dgm:prSet>
      <dgm:spPr/>
    </dgm:pt>
    <dgm:pt modelId="{3166A14E-1141-4A52-8AAA-749FE9D0C666}" type="pres">
      <dgm:prSet presAssocID="{2C2CAED6-B4AD-4AF4-AD61-D10A4F5D61AE}" presName="parentText" presStyleLbl="node1" presStyleIdx="0" presStyleCnt="5">
        <dgm:presLayoutVars>
          <dgm:chMax val="0"/>
          <dgm:bulletEnabled val="1"/>
        </dgm:presLayoutVars>
      </dgm:prSet>
      <dgm:spPr/>
    </dgm:pt>
    <dgm:pt modelId="{9A4636DA-A529-4100-9A8F-9814F584F350}" type="pres">
      <dgm:prSet presAssocID="{2C2CAED6-B4AD-4AF4-AD61-D10A4F5D61AE}" presName="childText" presStyleLbl="revTx" presStyleIdx="0" presStyleCnt="2">
        <dgm:presLayoutVars>
          <dgm:bulletEnabled val="1"/>
        </dgm:presLayoutVars>
      </dgm:prSet>
      <dgm:spPr/>
    </dgm:pt>
    <dgm:pt modelId="{7EF12739-A31E-4654-ABC3-CC5388333666}" type="pres">
      <dgm:prSet presAssocID="{05A55013-98ED-42B8-BCE6-8772FD167819}" presName="parentText" presStyleLbl="node1" presStyleIdx="1" presStyleCnt="5">
        <dgm:presLayoutVars>
          <dgm:chMax val="0"/>
          <dgm:bulletEnabled val="1"/>
        </dgm:presLayoutVars>
      </dgm:prSet>
      <dgm:spPr/>
    </dgm:pt>
    <dgm:pt modelId="{6DE90501-A809-4CFA-9D91-A71E1E3B8C68}" type="pres">
      <dgm:prSet presAssocID="{44C0E737-F3DE-4EE3-BFEB-0DB026836BCE}" presName="spacer" presStyleCnt="0"/>
      <dgm:spPr/>
    </dgm:pt>
    <dgm:pt modelId="{BAA20C52-F6FB-4DA9-8D1F-13B5D95B13C0}" type="pres">
      <dgm:prSet presAssocID="{F77948F5-41B8-4555-B402-EC543D1870F5}" presName="parentText" presStyleLbl="node1" presStyleIdx="2" presStyleCnt="5">
        <dgm:presLayoutVars>
          <dgm:chMax val="0"/>
          <dgm:bulletEnabled val="1"/>
        </dgm:presLayoutVars>
      </dgm:prSet>
      <dgm:spPr/>
    </dgm:pt>
    <dgm:pt modelId="{4B0F9B19-969B-453F-802B-4F4E167793A8}" type="pres">
      <dgm:prSet presAssocID="{F77948F5-41B8-4555-B402-EC543D1870F5}" presName="childText" presStyleLbl="revTx" presStyleIdx="1" presStyleCnt="2">
        <dgm:presLayoutVars>
          <dgm:bulletEnabled val="1"/>
        </dgm:presLayoutVars>
      </dgm:prSet>
      <dgm:spPr/>
    </dgm:pt>
    <dgm:pt modelId="{B0B8F2D7-5713-44C7-8613-B9D4FAA83B88}" type="pres">
      <dgm:prSet presAssocID="{0FB3FACF-0528-4292-8D72-55D4FC307BF9}" presName="parentText" presStyleLbl="node1" presStyleIdx="3" presStyleCnt="5">
        <dgm:presLayoutVars>
          <dgm:chMax val="0"/>
          <dgm:bulletEnabled val="1"/>
        </dgm:presLayoutVars>
      </dgm:prSet>
      <dgm:spPr/>
    </dgm:pt>
    <dgm:pt modelId="{DDCB969D-2007-4586-A46C-5261275DBE3F}" type="pres">
      <dgm:prSet presAssocID="{F6C28CC0-4E2A-4C15-80EF-DFEB8775234C}" presName="spacer" presStyleCnt="0"/>
      <dgm:spPr/>
    </dgm:pt>
    <dgm:pt modelId="{E0C37E5A-6DD5-464F-9251-7EBFE6F3DE44}" type="pres">
      <dgm:prSet presAssocID="{969F5779-5DE2-43B5-B1F9-B124C2D0B6AA}" presName="parentText" presStyleLbl="node1" presStyleIdx="4" presStyleCnt="5">
        <dgm:presLayoutVars>
          <dgm:chMax val="0"/>
          <dgm:bulletEnabled val="1"/>
        </dgm:presLayoutVars>
      </dgm:prSet>
      <dgm:spPr/>
    </dgm:pt>
  </dgm:ptLst>
  <dgm:cxnLst>
    <dgm:cxn modelId="{7847F40A-A7B4-44D3-B159-FEB13F147561}" type="presOf" srcId="{822B214F-6282-44F3-A855-10D59B3E8327}" destId="{4B0F9B19-969B-453F-802B-4F4E167793A8}" srcOrd="0" destOrd="0" presId="urn:microsoft.com/office/officeart/2005/8/layout/vList2"/>
    <dgm:cxn modelId="{6A666F1D-C125-476D-BE9A-CAFB50AD91D7}" srcId="{7B29A446-5E27-4EB7-96CA-4852D7EF8A96}" destId="{2C2CAED6-B4AD-4AF4-AD61-D10A4F5D61AE}" srcOrd="0" destOrd="0" parTransId="{F5945E20-63FB-4134-9A98-F40F10E11F0C}" sibTransId="{28723BD6-0720-4AE4-A539-BCD362039E04}"/>
    <dgm:cxn modelId="{CC32103E-92BE-4652-87A6-FC66993E583A}" srcId="{F77948F5-41B8-4555-B402-EC543D1870F5}" destId="{822B214F-6282-44F3-A855-10D59B3E8327}" srcOrd="0" destOrd="0" parTransId="{4B9F452C-A916-4A92-BECF-26BE39544070}" sibTransId="{5470A22B-5D20-4CCF-B317-915B40BEF8E4}"/>
    <dgm:cxn modelId="{62162644-4EF2-4508-91FC-2C1F38B9A513}" type="presOf" srcId="{0FB3FACF-0528-4292-8D72-55D4FC307BF9}" destId="{B0B8F2D7-5713-44C7-8613-B9D4FAA83B88}" srcOrd="0" destOrd="0" presId="urn:microsoft.com/office/officeart/2005/8/layout/vList2"/>
    <dgm:cxn modelId="{4E645D66-CF9C-44E7-A349-11A33E01FA4F}" type="presOf" srcId="{55613673-B082-477F-B84C-203D62CA5661}" destId="{9A4636DA-A529-4100-9A8F-9814F584F350}" srcOrd="0" destOrd="0" presId="urn:microsoft.com/office/officeart/2005/8/layout/vList2"/>
    <dgm:cxn modelId="{FFE10353-0F6C-432D-89B3-5998EAAA8ADB}" srcId="{7B29A446-5E27-4EB7-96CA-4852D7EF8A96}" destId="{05A55013-98ED-42B8-BCE6-8772FD167819}" srcOrd="1" destOrd="0" parTransId="{20D00144-1492-484E-883C-3CB15C56ED75}" sibTransId="{44C0E737-F3DE-4EE3-BFEB-0DB026836BCE}"/>
    <dgm:cxn modelId="{65F2A054-2250-4099-AA40-963BB3B35040}" srcId="{2C2CAED6-B4AD-4AF4-AD61-D10A4F5D61AE}" destId="{55613673-B082-477F-B84C-203D62CA5661}" srcOrd="0" destOrd="0" parTransId="{CE308CFC-C46D-4919-A46E-8C4A58E919CD}" sibTransId="{3375FBE3-3877-4476-9E37-EEEFCDA3F154}"/>
    <dgm:cxn modelId="{9E78B590-73DC-4C01-81B2-573EBB9E9BEA}" type="presOf" srcId="{7B29A446-5E27-4EB7-96CA-4852D7EF8A96}" destId="{562BB96A-AB7E-4B25-9946-2ADF3E5EC2A5}" srcOrd="0" destOrd="0" presId="urn:microsoft.com/office/officeart/2005/8/layout/vList2"/>
    <dgm:cxn modelId="{9975DB95-281A-4AA9-82CE-8DF5CAE3326E}" srcId="{7B29A446-5E27-4EB7-96CA-4852D7EF8A96}" destId="{969F5779-5DE2-43B5-B1F9-B124C2D0B6AA}" srcOrd="4" destOrd="0" parTransId="{32553DBB-6D6D-40F0-B81B-1463BDBD73B8}" sibTransId="{AF7E3A33-05F0-4874-8A1E-C56DB71A9960}"/>
    <dgm:cxn modelId="{246B6297-82AC-4443-9E7F-2F14FF632B1C}" type="presOf" srcId="{AEFAA1DB-764E-4985-9D7E-C0E6B5BDC9FB}" destId="{4B0F9B19-969B-453F-802B-4F4E167793A8}" srcOrd="0" destOrd="1" presId="urn:microsoft.com/office/officeart/2005/8/layout/vList2"/>
    <dgm:cxn modelId="{725C4CB9-E7B9-4F4E-B2AA-13EFA3689D4A}" type="presOf" srcId="{F77948F5-41B8-4555-B402-EC543D1870F5}" destId="{BAA20C52-F6FB-4DA9-8D1F-13B5D95B13C0}" srcOrd="0" destOrd="0" presId="urn:microsoft.com/office/officeart/2005/8/layout/vList2"/>
    <dgm:cxn modelId="{03F48CBB-6D4C-42C6-BF34-2365CBCCF6F9}" srcId="{F77948F5-41B8-4555-B402-EC543D1870F5}" destId="{AEFAA1DB-764E-4985-9D7E-C0E6B5BDC9FB}" srcOrd="1" destOrd="0" parTransId="{F280E1D3-5981-4C0E-A3E8-E5A962DA4637}" sibTransId="{6154960C-0EF4-4B3F-B0FA-F2EBAC68FBCA}"/>
    <dgm:cxn modelId="{408EA7C6-4525-40F2-AE0E-933C04DCAEBA}" srcId="{7B29A446-5E27-4EB7-96CA-4852D7EF8A96}" destId="{F77948F5-41B8-4555-B402-EC543D1870F5}" srcOrd="2" destOrd="0" parTransId="{1A1DBADE-2C14-49CE-9054-112C796A97E2}" sibTransId="{A031A022-9266-477A-81AF-E21BFB86ABBF}"/>
    <dgm:cxn modelId="{5EBA62CD-7DBE-4AE8-8414-5BC2DA21A80B}" srcId="{7B29A446-5E27-4EB7-96CA-4852D7EF8A96}" destId="{0FB3FACF-0528-4292-8D72-55D4FC307BF9}" srcOrd="3" destOrd="0" parTransId="{36E59C49-546D-43CB-BAB2-FB5E601FBDA6}" sibTransId="{F6C28CC0-4E2A-4C15-80EF-DFEB8775234C}"/>
    <dgm:cxn modelId="{2C5649F8-17B1-4DB4-88BD-9E163E739101}" type="presOf" srcId="{05A55013-98ED-42B8-BCE6-8772FD167819}" destId="{7EF12739-A31E-4654-ABC3-CC5388333666}" srcOrd="0" destOrd="0" presId="urn:microsoft.com/office/officeart/2005/8/layout/vList2"/>
    <dgm:cxn modelId="{8BCAFDFB-6EF8-491C-B674-7FC96FD92C2B}" type="presOf" srcId="{2C2CAED6-B4AD-4AF4-AD61-D10A4F5D61AE}" destId="{3166A14E-1141-4A52-8AAA-749FE9D0C666}" srcOrd="0" destOrd="0" presId="urn:microsoft.com/office/officeart/2005/8/layout/vList2"/>
    <dgm:cxn modelId="{F6AA8FFE-A0CF-40C5-B9A5-243DC3C7505E}" type="presOf" srcId="{969F5779-5DE2-43B5-B1F9-B124C2D0B6AA}" destId="{E0C37E5A-6DD5-464F-9251-7EBFE6F3DE44}" srcOrd="0" destOrd="0" presId="urn:microsoft.com/office/officeart/2005/8/layout/vList2"/>
    <dgm:cxn modelId="{1B5DF53E-5262-4E0A-9266-067A43A214EE}" type="presParOf" srcId="{562BB96A-AB7E-4B25-9946-2ADF3E5EC2A5}" destId="{3166A14E-1141-4A52-8AAA-749FE9D0C666}" srcOrd="0" destOrd="0" presId="urn:microsoft.com/office/officeart/2005/8/layout/vList2"/>
    <dgm:cxn modelId="{3945D1C7-0CCD-4CEE-9F62-28E68B636D8C}" type="presParOf" srcId="{562BB96A-AB7E-4B25-9946-2ADF3E5EC2A5}" destId="{9A4636DA-A529-4100-9A8F-9814F584F350}" srcOrd="1" destOrd="0" presId="urn:microsoft.com/office/officeart/2005/8/layout/vList2"/>
    <dgm:cxn modelId="{060AEC68-71B1-4338-9D4A-B4E3DF0F800C}" type="presParOf" srcId="{562BB96A-AB7E-4B25-9946-2ADF3E5EC2A5}" destId="{7EF12739-A31E-4654-ABC3-CC5388333666}" srcOrd="2" destOrd="0" presId="urn:microsoft.com/office/officeart/2005/8/layout/vList2"/>
    <dgm:cxn modelId="{1453E147-10A3-41B1-AB3A-4C1D9DFDAC8C}" type="presParOf" srcId="{562BB96A-AB7E-4B25-9946-2ADF3E5EC2A5}" destId="{6DE90501-A809-4CFA-9D91-A71E1E3B8C68}" srcOrd="3" destOrd="0" presId="urn:microsoft.com/office/officeart/2005/8/layout/vList2"/>
    <dgm:cxn modelId="{09FA5E82-7C68-473C-81C7-82A06D0D7F97}" type="presParOf" srcId="{562BB96A-AB7E-4B25-9946-2ADF3E5EC2A5}" destId="{BAA20C52-F6FB-4DA9-8D1F-13B5D95B13C0}" srcOrd="4" destOrd="0" presId="urn:microsoft.com/office/officeart/2005/8/layout/vList2"/>
    <dgm:cxn modelId="{2EEB47D5-E1FA-4EAA-A1FA-81D38DB3CDA2}" type="presParOf" srcId="{562BB96A-AB7E-4B25-9946-2ADF3E5EC2A5}" destId="{4B0F9B19-969B-453F-802B-4F4E167793A8}" srcOrd="5" destOrd="0" presId="urn:microsoft.com/office/officeart/2005/8/layout/vList2"/>
    <dgm:cxn modelId="{137F6C0F-E780-41EA-984D-E2940D828DAF}" type="presParOf" srcId="{562BB96A-AB7E-4B25-9946-2ADF3E5EC2A5}" destId="{B0B8F2D7-5713-44C7-8613-B9D4FAA83B88}" srcOrd="6" destOrd="0" presId="urn:microsoft.com/office/officeart/2005/8/layout/vList2"/>
    <dgm:cxn modelId="{102E4513-64AF-4B5F-B23F-0A56EE4F3B15}" type="presParOf" srcId="{562BB96A-AB7E-4B25-9946-2ADF3E5EC2A5}" destId="{DDCB969D-2007-4586-A46C-5261275DBE3F}" srcOrd="7" destOrd="0" presId="urn:microsoft.com/office/officeart/2005/8/layout/vList2"/>
    <dgm:cxn modelId="{AEDC28CE-8FBF-4F03-8F7A-596ED92A9BE8}" type="presParOf" srcId="{562BB96A-AB7E-4B25-9946-2ADF3E5EC2A5}" destId="{E0C37E5A-6DD5-464F-9251-7EBFE6F3DE4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B864F1-6510-4F1E-99AC-00D2D110DE70}"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F49E140E-761C-4F0E-A00B-AD004BF31EB8}">
      <dgm:prSet/>
      <dgm:spPr/>
      <dgm:t>
        <a:bodyPr/>
        <a:lstStyle/>
        <a:p>
          <a:r>
            <a:rPr lang="en-US" dirty="0"/>
            <a:t>If an agency want to combine 2 of their renewal projects of the same component into one project moving forward. </a:t>
          </a:r>
        </a:p>
      </dgm:t>
    </dgm:pt>
    <dgm:pt modelId="{DFA05790-9520-4573-98C6-FB9BE9B0F2E6}" type="parTrans" cxnId="{200283D9-4F8D-4933-B471-3F3E48508783}">
      <dgm:prSet/>
      <dgm:spPr/>
      <dgm:t>
        <a:bodyPr/>
        <a:lstStyle/>
        <a:p>
          <a:endParaRPr lang="en-US"/>
        </a:p>
      </dgm:t>
    </dgm:pt>
    <dgm:pt modelId="{AE116ABB-85E5-4D0A-9ED2-6FD5D4333473}" type="sibTrans" cxnId="{200283D9-4F8D-4933-B471-3F3E48508783}">
      <dgm:prSet/>
      <dgm:spPr/>
      <dgm:t>
        <a:bodyPr/>
        <a:lstStyle/>
        <a:p>
          <a:endParaRPr lang="en-US"/>
        </a:p>
      </dgm:t>
    </dgm:pt>
    <dgm:pt modelId="{40CBC1ED-7113-43DB-B4E4-2858C06F0A08}">
      <dgm:prSet/>
      <dgm:spPr/>
      <dgm:t>
        <a:bodyPr/>
        <a:lstStyle/>
        <a:p>
          <a:r>
            <a:rPr lang="en-US" dirty="0"/>
            <a:t>Must be all PSH, or all RRH, or all TH, etc. </a:t>
          </a:r>
        </a:p>
      </dgm:t>
    </dgm:pt>
    <dgm:pt modelId="{D44EC59E-B612-4ADC-9AB5-CA4EDD4DAB5B}" type="parTrans" cxnId="{BE094808-E59B-48DA-97B3-76DC397AA1F8}">
      <dgm:prSet/>
      <dgm:spPr/>
      <dgm:t>
        <a:bodyPr/>
        <a:lstStyle/>
        <a:p>
          <a:endParaRPr lang="en-US"/>
        </a:p>
      </dgm:t>
    </dgm:pt>
    <dgm:pt modelId="{5D085831-DEE2-4995-8A8A-C6EFB31A7473}" type="sibTrans" cxnId="{BE094808-E59B-48DA-97B3-76DC397AA1F8}">
      <dgm:prSet/>
      <dgm:spPr/>
      <dgm:t>
        <a:bodyPr/>
        <a:lstStyle/>
        <a:p>
          <a:endParaRPr lang="en-US"/>
        </a:p>
      </dgm:t>
    </dgm:pt>
    <dgm:pt modelId="{882D0FDC-368F-4310-A72E-7EFF48D49C99}">
      <dgm:prSet/>
      <dgm:spPr/>
      <dgm:t>
        <a:bodyPr/>
        <a:lstStyle/>
        <a:p>
          <a:r>
            <a:rPr lang="en-US"/>
            <a:t>Would then be merged into one consolidated grant in the future.</a:t>
          </a:r>
        </a:p>
      </dgm:t>
    </dgm:pt>
    <dgm:pt modelId="{201AC585-A75B-4C0A-A248-AE5E1D1FF433}" type="parTrans" cxnId="{24F9E0AD-5915-415F-B051-227C8BFD95A8}">
      <dgm:prSet/>
      <dgm:spPr/>
      <dgm:t>
        <a:bodyPr/>
        <a:lstStyle/>
        <a:p>
          <a:endParaRPr lang="en-US"/>
        </a:p>
      </dgm:t>
    </dgm:pt>
    <dgm:pt modelId="{4157F130-F250-42EA-8FBE-CCBA7C58398C}" type="sibTrans" cxnId="{24F9E0AD-5915-415F-B051-227C8BFD95A8}">
      <dgm:prSet/>
      <dgm:spPr/>
      <dgm:t>
        <a:bodyPr/>
        <a:lstStyle/>
        <a:p>
          <a:endParaRPr lang="en-US"/>
        </a:p>
      </dgm:t>
    </dgm:pt>
    <dgm:pt modelId="{81743A90-3C4B-45BB-AC4E-36AED818CC20}">
      <dgm:prSet/>
      <dgm:spPr/>
      <dgm:t>
        <a:bodyPr/>
        <a:lstStyle/>
        <a:p>
          <a:r>
            <a:rPr lang="en-US" dirty="0"/>
            <a:t>Keep in Mind 10 percent admin cap and 25 percent match remain. </a:t>
          </a:r>
        </a:p>
      </dgm:t>
    </dgm:pt>
    <dgm:pt modelId="{3E5461D0-4779-4693-B0A7-88FDD8F7F2E3}" type="parTrans" cxnId="{DF475CED-611F-4E56-AF09-39C404F2B740}">
      <dgm:prSet/>
      <dgm:spPr/>
      <dgm:t>
        <a:bodyPr/>
        <a:lstStyle/>
        <a:p>
          <a:endParaRPr lang="en-US"/>
        </a:p>
      </dgm:t>
    </dgm:pt>
    <dgm:pt modelId="{4CE603E1-C04B-453C-B44C-4E317E2E1228}" type="sibTrans" cxnId="{DF475CED-611F-4E56-AF09-39C404F2B740}">
      <dgm:prSet/>
      <dgm:spPr/>
      <dgm:t>
        <a:bodyPr/>
        <a:lstStyle/>
        <a:p>
          <a:endParaRPr lang="en-US"/>
        </a:p>
      </dgm:t>
    </dgm:pt>
    <dgm:pt modelId="{AC97D1D0-B0F6-4AA3-9EA0-8E4A2A8BC7FF}" type="pres">
      <dgm:prSet presAssocID="{22B864F1-6510-4F1E-99AC-00D2D110DE70}" presName="linear" presStyleCnt="0">
        <dgm:presLayoutVars>
          <dgm:animLvl val="lvl"/>
          <dgm:resizeHandles val="exact"/>
        </dgm:presLayoutVars>
      </dgm:prSet>
      <dgm:spPr/>
    </dgm:pt>
    <dgm:pt modelId="{FF338836-BE52-4BBE-AA88-69F8EC91F70C}" type="pres">
      <dgm:prSet presAssocID="{F49E140E-761C-4F0E-A00B-AD004BF31EB8}" presName="parentText" presStyleLbl="node1" presStyleIdx="0" presStyleCnt="4">
        <dgm:presLayoutVars>
          <dgm:chMax val="0"/>
          <dgm:bulletEnabled val="1"/>
        </dgm:presLayoutVars>
      </dgm:prSet>
      <dgm:spPr/>
    </dgm:pt>
    <dgm:pt modelId="{CA061F4B-6B5C-42D8-8675-37442A1B6AD6}" type="pres">
      <dgm:prSet presAssocID="{AE116ABB-85E5-4D0A-9ED2-6FD5D4333473}" presName="spacer" presStyleCnt="0"/>
      <dgm:spPr/>
    </dgm:pt>
    <dgm:pt modelId="{B05DAAA6-971F-4DA9-8F7E-E03813873F72}" type="pres">
      <dgm:prSet presAssocID="{40CBC1ED-7113-43DB-B4E4-2858C06F0A08}" presName="parentText" presStyleLbl="node1" presStyleIdx="1" presStyleCnt="4">
        <dgm:presLayoutVars>
          <dgm:chMax val="0"/>
          <dgm:bulletEnabled val="1"/>
        </dgm:presLayoutVars>
      </dgm:prSet>
      <dgm:spPr/>
    </dgm:pt>
    <dgm:pt modelId="{529B2186-7278-4F34-AF4B-CC39EDE1FA45}" type="pres">
      <dgm:prSet presAssocID="{5D085831-DEE2-4995-8A8A-C6EFB31A7473}" presName="spacer" presStyleCnt="0"/>
      <dgm:spPr/>
    </dgm:pt>
    <dgm:pt modelId="{BF02B091-6680-472B-AE29-A77F73E44AD9}" type="pres">
      <dgm:prSet presAssocID="{882D0FDC-368F-4310-A72E-7EFF48D49C99}" presName="parentText" presStyleLbl="node1" presStyleIdx="2" presStyleCnt="4" custLinFactNeighborX="505" custLinFactNeighborY="-94792">
        <dgm:presLayoutVars>
          <dgm:chMax val="0"/>
          <dgm:bulletEnabled val="1"/>
        </dgm:presLayoutVars>
      </dgm:prSet>
      <dgm:spPr/>
    </dgm:pt>
    <dgm:pt modelId="{CA35ECB9-4BE3-46BB-9509-EC63E2810BEC}" type="pres">
      <dgm:prSet presAssocID="{4157F130-F250-42EA-8FBE-CCBA7C58398C}" presName="spacer" presStyleCnt="0"/>
      <dgm:spPr/>
    </dgm:pt>
    <dgm:pt modelId="{E234F3B7-C1CF-41B6-A4A3-3FE9898D7D93}" type="pres">
      <dgm:prSet presAssocID="{81743A90-3C4B-45BB-AC4E-36AED818CC20}" presName="parentText" presStyleLbl="node1" presStyleIdx="3" presStyleCnt="4">
        <dgm:presLayoutVars>
          <dgm:chMax val="0"/>
          <dgm:bulletEnabled val="1"/>
        </dgm:presLayoutVars>
      </dgm:prSet>
      <dgm:spPr/>
    </dgm:pt>
  </dgm:ptLst>
  <dgm:cxnLst>
    <dgm:cxn modelId="{BE094808-E59B-48DA-97B3-76DC397AA1F8}" srcId="{22B864F1-6510-4F1E-99AC-00D2D110DE70}" destId="{40CBC1ED-7113-43DB-B4E4-2858C06F0A08}" srcOrd="1" destOrd="0" parTransId="{D44EC59E-B612-4ADC-9AB5-CA4EDD4DAB5B}" sibTransId="{5D085831-DEE2-4995-8A8A-C6EFB31A7473}"/>
    <dgm:cxn modelId="{88AAFE0B-84AD-4A44-8824-7101DCD91F2A}" type="presOf" srcId="{22B864F1-6510-4F1E-99AC-00D2D110DE70}" destId="{AC97D1D0-B0F6-4AA3-9EA0-8E4A2A8BC7FF}" srcOrd="0" destOrd="0" presId="urn:microsoft.com/office/officeart/2005/8/layout/vList2"/>
    <dgm:cxn modelId="{7FC4B146-2EAE-48D9-B777-2EB04EBA2AA9}" type="presOf" srcId="{40CBC1ED-7113-43DB-B4E4-2858C06F0A08}" destId="{B05DAAA6-971F-4DA9-8F7E-E03813873F72}" srcOrd="0" destOrd="0" presId="urn:microsoft.com/office/officeart/2005/8/layout/vList2"/>
    <dgm:cxn modelId="{1D33564D-EF4A-43D2-AD2D-3E2D4A30FA45}" type="presOf" srcId="{F49E140E-761C-4F0E-A00B-AD004BF31EB8}" destId="{FF338836-BE52-4BBE-AA88-69F8EC91F70C}" srcOrd="0" destOrd="0" presId="urn:microsoft.com/office/officeart/2005/8/layout/vList2"/>
    <dgm:cxn modelId="{B4F03158-0763-4FE9-8FCD-76E31D6622ED}" type="presOf" srcId="{81743A90-3C4B-45BB-AC4E-36AED818CC20}" destId="{E234F3B7-C1CF-41B6-A4A3-3FE9898D7D93}" srcOrd="0" destOrd="0" presId="urn:microsoft.com/office/officeart/2005/8/layout/vList2"/>
    <dgm:cxn modelId="{24F9E0AD-5915-415F-B051-227C8BFD95A8}" srcId="{22B864F1-6510-4F1E-99AC-00D2D110DE70}" destId="{882D0FDC-368F-4310-A72E-7EFF48D49C99}" srcOrd="2" destOrd="0" parTransId="{201AC585-A75B-4C0A-A248-AE5E1D1FF433}" sibTransId="{4157F130-F250-42EA-8FBE-CCBA7C58398C}"/>
    <dgm:cxn modelId="{0D6D1FD1-F0D4-4475-81BF-D71D014D968B}" type="presOf" srcId="{882D0FDC-368F-4310-A72E-7EFF48D49C99}" destId="{BF02B091-6680-472B-AE29-A77F73E44AD9}" srcOrd="0" destOrd="0" presId="urn:microsoft.com/office/officeart/2005/8/layout/vList2"/>
    <dgm:cxn modelId="{200283D9-4F8D-4933-B471-3F3E48508783}" srcId="{22B864F1-6510-4F1E-99AC-00D2D110DE70}" destId="{F49E140E-761C-4F0E-A00B-AD004BF31EB8}" srcOrd="0" destOrd="0" parTransId="{DFA05790-9520-4573-98C6-FB9BE9B0F2E6}" sibTransId="{AE116ABB-85E5-4D0A-9ED2-6FD5D4333473}"/>
    <dgm:cxn modelId="{DF475CED-611F-4E56-AF09-39C404F2B740}" srcId="{22B864F1-6510-4F1E-99AC-00D2D110DE70}" destId="{81743A90-3C4B-45BB-AC4E-36AED818CC20}" srcOrd="3" destOrd="0" parTransId="{3E5461D0-4779-4693-B0A7-88FDD8F7F2E3}" sibTransId="{4CE603E1-C04B-453C-B44C-4E317E2E1228}"/>
    <dgm:cxn modelId="{B317B38C-31C0-4ACF-8962-2846F94B6D1D}" type="presParOf" srcId="{AC97D1D0-B0F6-4AA3-9EA0-8E4A2A8BC7FF}" destId="{FF338836-BE52-4BBE-AA88-69F8EC91F70C}" srcOrd="0" destOrd="0" presId="urn:microsoft.com/office/officeart/2005/8/layout/vList2"/>
    <dgm:cxn modelId="{6A535EEA-A7D3-41BD-9CB4-C9E7F2330FAE}" type="presParOf" srcId="{AC97D1D0-B0F6-4AA3-9EA0-8E4A2A8BC7FF}" destId="{CA061F4B-6B5C-42D8-8675-37442A1B6AD6}" srcOrd="1" destOrd="0" presId="urn:microsoft.com/office/officeart/2005/8/layout/vList2"/>
    <dgm:cxn modelId="{0DB70E22-52F3-4890-B0B4-4A5A26C656B7}" type="presParOf" srcId="{AC97D1D0-B0F6-4AA3-9EA0-8E4A2A8BC7FF}" destId="{B05DAAA6-971F-4DA9-8F7E-E03813873F72}" srcOrd="2" destOrd="0" presId="urn:microsoft.com/office/officeart/2005/8/layout/vList2"/>
    <dgm:cxn modelId="{33F71AD4-FA6E-41FB-BCDE-A215E419F08E}" type="presParOf" srcId="{AC97D1D0-B0F6-4AA3-9EA0-8E4A2A8BC7FF}" destId="{529B2186-7278-4F34-AF4B-CC39EDE1FA45}" srcOrd="3" destOrd="0" presId="urn:microsoft.com/office/officeart/2005/8/layout/vList2"/>
    <dgm:cxn modelId="{1958681B-179D-484D-881B-3812E463636F}" type="presParOf" srcId="{AC97D1D0-B0F6-4AA3-9EA0-8E4A2A8BC7FF}" destId="{BF02B091-6680-472B-AE29-A77F73E44AD9}" srcOrd="4" destOrd="0" presId="urn:microsoft.com/office/officeart/2005/8/layout/vList2"/>
    <dgm:cxn modelId="{0F7344A7-21E1-4B33-A66E-2A39C372F9B5}" type="presParOf" srcId="{AC97D1D0-B0F6-4AA3-9EA0-8E4A2A8BC7FF}" destId="{CA35ECB9-4BE3-46BB-9509-EC63E2810BEC}" srcOrd="5" destOrd="0" presId="urn:microsoft.com/office/officeart/2005/8/layout/vList2"/>
    <dgm:cxn modelId="{1236B4FF-E475-43BA-B708-7E05040FC677}" type="presParOf" srcId="{AC97D1D0-B0F6-4AA3-9EA0-8E4A2A8BC7FF}" destId="{E234F3B7-C1CF-41B6-A4A3-3FE9898D7D9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2C371D-4A26-454D-B5A8-15FCCE47A06D}"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E14E95C3-D270-432A-BEE0-4E18C3309CE7}">
      <dgm:prSet/>
      <dgm:spPr/>
      <dgm:t>
        <a:bodyPr/>
        <a:lstStyle/>
        <a:p>
          <a:r>
            <a:rPr lang="en-US"/>
            <a:t>a) PH-PSH projects. </a:t>
          </a:r>
        </a:p>
      </dgm:t>
    </dgm:pt>
    <dgm:pt modelId="{B43A305E-EA88-4438-9D94-8FD541203007}" type="parTrans" cxnId="{1AB44E9A-D983-4337-8C44-41A27D58021C}">
      <dgm:prSet/>
      <dgm:spPr/>
      <dgm:t>
        <a:bodyPr/>
        <a:lstStyle/>
        <a:p>
          <a:endParaRPr lang="en-US"/>
        </a:p>
      </dgm:t>
    </dgm:pt>
    <dgm:pt modelId="{426C4824-DFB3-4C41-8FFD-6C0FF8CCF302}" type="sibTrans" cxnId="{1AB44E9A-D983-4337-8C44-41A27D58021C}">
      <dgm:prSet/>
      <dgm:spPr/>
      <dgm:t>
        <a:bodyPr/>
        <a:lstStyle/>
        <a:p>
          <a:endParaRPr lang="en-US"/>
        </a:p>
      </dgm:t>
    </dgm:pt>
    <dgm:pt modelId="{A0878FCE-9B11-4989-93D2-69B790C015EF}">
      <dgm:prSet/>
      <dgm:spPr/>
      <dgm:t>
        <a:bodyPr/>
        <a:lstStyle/>
        <a:p>
          <a:r>
            <a:rPr lang="en-US" dirty="0"/>
            <a:t>(b) PH-RRH projects. </a:t>
          </a:r>
        </a:p>
      </dgm:t>
    </dgm:pt>
    <dgm:pt modelId="{5B637466-D917-4A8B-ACEA-569B37013CDB}" type="parTrans" cxnId="{E9311581-A526-41A2-9B04-3943D218C514}">
      <dgm:prSet/>
      <dgm:spPr/>
      <dgm:t>
        <a:bodyPr/>
        <a:lstStyle/>
        <a:p>
          <a:endParaRPr lang="en-US"/>
        </a:p>
      </dgm:t>
    </dgm:pt>
    <dgm:pt modelId="{542740A8-3C2A-4603-AB7E-FA1A3E492B69}" type="sibTrans" cxnId="{E9311581-A526-41A2-9B04-3943D218C514}">
      <dgm:prSet/>
      <dgm:spPr/>
      <dgm:t>
        <a:bodyPr/>
        <a:lstStyle/>
        <a:p>
          <a:endParaRPr lang="en-US"/>
        </a:p>
      </dgm:t>
    </dgm:pt>
    <dgm:pt modelId="{3C8EB354-6F80-4735-BE0D-A71415025EED}">
      <dgm:prSet/>
      <dgm:spPr/>
      <dgm:t>
        <a:bodyPr/>
        <a:lstStyle/>
        <a:p>
          <a:r>
            <a:rPr lang="en-US" dirty="0"/>
            <a:t>(c) Joint TH/PH-RRH component projects. </a:t>
          </a:r>
        </a:p>
      </dgm:t>
    </dgm:pt>
    <dgm:pt modelId="{FECE407F-9A4C-43C7-81AE-436ECB3A18F9}" type="parTrans" cxnId="{131BD678-8142-4D71-B06A-84A28D2463D5}">
      <dgm:prSet/>
      <dgm:spPr/>
      <dgm:t>
        <a:bodyPr/>
        <a:lstStyle/>
        <a:p>
          <a:endParaRPr lang="en-US"/>
        </a:p>
      </dgm:t>
    </dgm:pt>
    <dgm:pt modelId="{0697DBDB-1F79-4F3C-B9B2-46DA73BECC21}" type="sibTrans" cxnId="{131BD678-8142-4D71-B06A-84A28D2463D5}">
      <dgm:prSet/>
      <dgm:spPr/>
      <dgm:t>
        <a:bodyPr/>
        <a:lstStyle/>
        <a:p>
          <a:endParaRPr lang="en-US"/>
        </a:p>
      </dgm:t>
    </dgm:pt>
    <dgm:pt modelId="{A577B564-C9A5-49BE-B20E-5AEDE19EB23E}">
      <dgm:prSet/>
      <dgm:spPr/>
      <dgm:t>
        <a:bodyPr/>
        <a:lstStyle/>
        <a:p>
          <a:r>
            <a:rPr lang="en-US"/>
            <a:t>(d) Dedicated HMIS project for the costs at 24 CFR 578.37(a)(4) that can only be carried out by the HMIS Lead, which is ICA in Minnesota. </a:t>
          </a:r>
        </a:p>
      </dgm:t>
    </dgm:pt>
    <dgm:pt modelId="{F136789C-96B8-4C25-9ACE-8A6CBD3D488F}" type="parTrans" cxnId="{A80515E7-A5B3-4F42-B628-6395902D37E4}">
      <dgm:prSet/>
      <dgm:spPr/>
      <dgm:t>
        <a:bodyPr/>
        <a:lstStyle/>
        <a:p>
          <a:endParaRPr lang="en-US"/>
        </a:p>
      </dgm:t>
    </dgm:pt>
    <dgm:pt modelId="{0A43D90D-8CE8-49B3-A71F-EA1188208141}" type="sibTrans" cxnId="{A80515E7-A5B3-4F42-B628-6395902D37E4}">
      <dgm:prSet/>
      <dgm:spPr/>
      <dgm:t>
        <a:bodyPr/>
        <a:lstStyle/>
        <a:p>
          <a:endParaRPr lang="en-US"/>
        </a:p>
      </dgm:t>
    </dgm:pt>
    <dgm:pt modelId="{53323C81-FFC4-4328-B25E-B7BFA9A47175}">
      <dgm:prSet/>
      <dgm:spPr/>
      <dgm:t>
        <a:bodyPr/>
        <a:lstStyle/>
        <a:p>
          <a:r>
            <a:rPr lang="en-US" dirty="0"/>
            <a:t>(e) SSO-CE project to develop or operate a centralized or coordinated assessment system. Only one SSO-CE applications can be submitted per NOFO cycle.</a:t>
          </a:r>
        </a:p>
      </dgm:t>
    </dgm:pt>
    <dgm:pt modelId="{0C3AEE9F-7B8A-4E5E-9153-310E522B1400}" type="parTrans" cxnId="{F9DFD539-A88D-4296-BC35-ACAE414BD71F}">
      <dgm:prSet/>
      <dgm:spPr/>
      <dgm:t>
        <a:bodyPr/>
        <a:lstStyle/>
        <a:p>
          <a:endParaRPr lang="en-US"/>
        </a:p>
      </dgm:t>
    </dgm:pt>
    <dgm:pt modelId="{08CACF88-E456-4527-B071-1C04A22FC593}" type="sibTrans" cxnId="{F9DFD539-A88D-4296-BC35-ACAE414BD71F}">
      <dgm:prSet/>
      <dgm:spPr/>
      <dgm:t>
        <a:bodyPr/>
        <a:lstStyle/>
        <a:p>
          <a:endParaRPr lang="en-US"/>
        </a:p>
      </dgm:t>
    </dgm:pt>
    <dgm:pt modelId="{E02BAEF6-7C46-4E17-89BF-E7967903101F}">
      <dgm:prSet/>
      <dgm:spPr/>
      <dgm:t>
        <a:bodyPr/>
        <a:lstStyle/>
        <a:p>
          <a:r>
            <a:rPr lang="en-US" dirty="0"/>
            <a:t>(f) DV Bonus Project. </a:t>
          </a:r>
        </a:p>
      </dgm:t>
    </dgm:pt>
    <dgm:pt modelId="{68BB3755-B80F-49A7-84CE-726B51A99661}" type="parTrans" cxnId="{083E354D-F16C-4880-9433-77C711D5CD63}">
      <dgm:prSet/>
      <dgm:spPr/>
      <dgm:t>
        <a:bodyPr/>
        <a:lstStyle/>
        <a:p>
          <a:endParaRPr lang="en-US"/>
        </a:p>
      </dgm:t>
    </dgm:pt>
    <dgm:pt modelId="{31AB720F-E714-4D91-A799-0E25779C74F0}" type="sibTrans" cxnId="{083E354D-F16C-4880-9433-77C711D5CD63}">
      <dgm:prSet/>
      <dgm:spPr/>
      <dgm:t>
        <a:bodyPr/>
        <a:lstStyle/>
        <a:p>
          <a:endParaRPr lang="en-US"/>
        </a:p>
      </dgm:t>
    </dgm:pt>
    <dgm:pt modelId="{75244BF5-1EA5-4966-A0F3-FCDBA86B5AE5}" type="pres">
      <dgm:prSet presAssocID="{732C371D-4A26-454D-B5A8-15FCCE47A06D}" presName="diagram" presStyleCnt="0">
        <dgm:presLayoutVars>
          <dgm:dir/>
          <dgm:resizeHandles val="exact"/>
        </dgm:presLayoutVars>
      </dgm:prSet>
      <dgm:spPr/>
    </dgm:pt>
    <dgm:pt modelId="{A73FA1F6-B785-4B63-92F0-FB7731642055}" type="pres">
      <dgm:prSet presAssocID="{E14E95C3-D270-432A-BEE0-4E18C3309CE7}" presName="node" presStyleLbl="node1" presStyleIdx="0" presStyleCnt="6">
        <dgm:presLayoutVars>
          <dgm:bulletEnabled val="1"/>
        </dgm:presLayoutVars>
      </dgm:prSet>
      <dgm:spPr/>
    </dgm:pt>
    <dgm:pt modelId="{EC53AFF0-2281-469F-BCBA-C9B18919B78E}" type="pres">
      <dgm:prSet presAssocID="{426C4824-DFB3-4C41-8FFD-6C0FF8CCF302}" presName="sibTrans" presStyleCnt="0"/>
      <dgm:spPr/>
    </dgm:pt>
    <dgm:pt modelId="{E314CC98-BD7F-4A4F-A04E-28491BC967D2}" type="pres">
      <dgm:prSet presAssocID="{A0878FCE-9B11-4989-93D2-69B790C015EF}" presName="node" presStyleLbl="node1" presStyleIdx="1" presStyleCnt="6">
        <dgm:presLayoutVars>
          <dgm:bulletEnabled val="1"/>
        </dgm:presLayoutVars>
      </dgm:prSet>
      <dgm:spPr/>
    </dgm:pt>
    <dgm:pt modelId="{C9F5FEDE-39EA-4D96-812B-B39E165EC394}" type="pres">
      <dgm:prSet presAssocID="{542740A8-3C2A-4603-AB7E-FA1A3E492B69}" presName="sibTrans" presStyleCnt="0"/>
      <dgm:spPr/>
    </dgm:pt>
    <dgm:pt modelId="{79B9B068-56B4-4C06-AD87-80CB12ED0EDF}" type="pres">
      <dgm:prSet presAssocID="{3C8EB354-6F80-4735-BE0D-A71415025EED}" presName="node" presStyleLbl="node1" presStyleIdx="2" presStyleCnt="6">
        <dgm:presLayoutVars>
          <dgm:bulletEnabled val="1"/>
        </dgm:presLayoutVars>
      </dgm:prSet>
      <dgm:spPr/>
    </dgm:pt>
    <dgm:pt modelId="{2030E354-C95B-4059-A73F-0FCABCF0359C}" type="pres">
      <dgm:prSet presAssocID="{0697DBDB-1F79-4F3C-B9B2-46DA73BECC21}" presName="sibTrans" presStyleCnt="0"/>
      <dgm:spPr/>
    </dgm:pt>
    <dgm:pt modelId="{EEE0DFD4-FCA7-42AF-9628-1753A7865CE2}" type="pres">
      <dgm:prSet presAssocID="{A577B564-C9A5-49BE-B20E-5AEDE19EB23E}" presName="node" presStyleLbl="node1" presStyleIdx="3" presStyleCnt="6">
        <dgm:presLayoutVars>
          <dgm:bulletEnabled val="1"/>
        </dgm:presLayoutVars>
      </dgm:prSet>
      <dgm:spPr/>
    </dgm:pt>
    <dgm:pt modelId="{D9F94AB5-029F-44A7-8B61-1886668A7A41}" type="pres">
      <dgm:prSet presAssocID="{0A43D90D-8CE8-49B3-A71F-EA1188208141}" presName="sibTrans" presStyleCnt="0"/>
      <dgm:spPr/>
    </dgm:pt>
    <dgm:pt modelId="{20E593D9-CC7B-47AA-8E52-C1676F090AE6}" type="pres">
      <dgm:prSet presAssocID="{53323C81-FFC4-4328-B25E-B7BFA9A47175}" presName="node" presStyleLbl="node1" presStyleIdx="4" presStyleCnt="6" custLinFactNeighborX="626" custLinFactNeighborY="109">
        <dgm:presLayoutVars>
          <dgm:bulletEnabled val="1"/>
        </dgm:presLayoutVars>
      </dgm:prSet>
      <dgm:spPr/>
    </dgm:pt>
    <dgm:pt modelId="{9337FA23-3E1B-41B2-85D5-1C18FF954999}" type="pres">
      <dgm:prSet presAssocID="{08CACF88-E456-4527-B071-1C04A22FC593}" presName="sibTrans" presStyleCnt="0"/>
      <dgm:spPr/>
    </dgm:pt>
    <dgm:pt modelId="{6B72AA51-6295-4044-9662-23B436F33D37}" type="pres">
      <dgm:prSet presAssocID="{E02BAEF6-7C46-4E17-89BF-E7967903101F}" presName="node" presStyleLbl="node1" presStyleIdx="5" presStyleCnt="6">
        <dgm:presLayoutVars>
          <dgm:bulletEnabled val="1"/>
        </dgm:presLayoutVars>
      </dgm:prSet>
      <dgm:spPr/>
    </dgm:pt>
  </dgm:ptLst>
  <dgm:cxnLst>
    <dgm:cxn modelId="{2984740B-2711-49C8-95FC-F877C5D07199}" type="presOf" srcId="{53323C81-FFC4-4328-B25E-B7BFA9A47175}" destId="{20E593D9-CC7B-47AA-8E52-C1676F090AE6}" srcOrd="0" destOrd="0" presId="urn:microsoft.com/office/officeart/2005/8/layout/default"/>
    <dgm:cxn modelId="{E27C311A-E3AB-45A1-9A67-339C5F1F9083}" type="presOf" srcId="{3C8EB354-6F80-4735-BE0D-A71415025EED}" destId="{79B9B068-56B4-4C06-AD87-80CB12ED0EDF}" srcOrd="0" destOrd="0" presId="urn:microsoft.com/office/officeart/2005/8/layout/default"/>
    <dgm:cxn modelId="{91D27B23-A20A-440F-A0BB-C6E3F02E30C5}" type="presOf" srcId="{E14E95C3-D270-432A-BEE0-4E18C3309CE7}" destId="{A73FA1F6-B785-4B63-92F0-FB7731642055}" srcOrd="0" destOrd="0" presId="urn:microsoft.com/office/officeart/2005/8/layout/default"/>
    <dgm:cxn modelId="{F9DFD539-A88D-4296-BC35-ACAE414BD71F}" srcId="{732C371D-4A26-454D-B5A8-15FCCE47A06D}" destId="{53323C81-FFC4-4328-B25E-B7BFA9A47175}" srcOrd="4" destOrd="0" parTransId="{0C3AEE9F-7B8A-4E5E-9153-310E522B1400}" sibTransId="{08CACF88-E456-4527-B071-1C04A22FC593}"/>
    <dgm:cxn modelId="{A5DB8E4B-7998-44AB-BD18-9745C3284533}" type="presOf" srcId="{732C371D-4A26-454D-B5A8-15FCCE47A06D}" destId="{75244BF5-1EA5-4966-A0F3-FCDBA86B5AE5}" srcOrd="0" destOrd="0" presId="urn:microsoft.com/office/officeart/2005/8/layout/default"/>
    <dgm:cxn modelId="{083E354D-F16C-4880-9433-77C711D5CD63}" srcId="{732C371D-4A26-454D-B5A8-15FCCE47A06D}" destId="{E02BAEF6-7C46-4E17-89BF-E7967903101F}" srcOrd="5" destOrd="0" parTransId="{68BB3755-B80F-49A7-84CE-726B51A99661}" sibTransId="{31AB720F-E714-4D91-A799-0E25779C74F0}"/>
    <dgm:cxn modelId="{62335B77-15EB-49B6-AEFB-CE23C1151D5B}" type="presOf" srcId="{A577B564-C9A5-49BE-B20E-5AEDE19EB23E}" destId="{EEE0DFD4-FCA7-42AF-9628-1753A7865CE2}" srcOrd="0" destOrd="0" presId="urn:microsoft.com/office/officeart/2005/8/layout/default"/>
    <dgm:cxn modelId="{131BD678-8142-4D71-B06A-84A28D2463D5}" srcId="{732C371D-4A26-454D-B5A8-15FCCE47A06D}" destId="{3C8EB354-6F80-4735-BE0D-A71415025EED}" srcOrd="2" destOrd="0" parTransId="{FECE407F-9A4C-43C7-81AE-436ECB3A18F9}" sibTransId="{0697DBDB-1F79-4F3C-B9B2-46DA73BECC21}"/>
    <dgm:cxn modelId="{E9311581-A526-41A2-9B04-3943D218C514}" srcId="{732C371D-4A26-454D-B5A8-15FCCE47A06D}" destId="{A0878FCE-9B11-4989-93D2-69B790C015EF}" srcOrd="1" destOrd="0" parTransId="{5B637466-D917-4A8B-ACEA-569B37013CDB}" sibTransId="{542740A8-3C2A-4603-AB7E-FA1A3E492B69}"/>
    <dgm:cxn modelId="{1AB44E9A-D983-4337-8C44-41A27D58021C}" srcId="{732C371D-4A26-454D-B5A8-15FCCE47A06D}" destId="{E14E95C3-D270-432A-BEE0-4E18C3309CE7}" srcOrd="0" destOrd="0" parTransId="{B43A305E-EA88-4438-9D94-8FD541203007}" sibTransId="{426C4824-DFB3-4C41-8FFD-6C0FF8CCF302}"/>
    <dgm:cxn modelId="{3AE21CC5-C851-469E-858D-6070FFA4117D}" type="presOf" srcId="{E02BAEF6-7C46-4E17-89BF-E7967903101F}" destId="{6B72AA51-6295-4044-9662-23B436F33D37}" srcOrd="0" destOrd="0" presId="urn:microsoft.com/office/officeart/2005/8/layout/default"/>
    <dgm:cxn modelId="{D017B5E6-945E-419E-8FAC-EE2D79C966C4}" type="presOf" srcId="{A0878FCE-9B11-4989-93D2-69B790C015EF}" destId="{E314CC98-BD7F-4A4F-A04E-28491BC967D2}" srcOrd="0" destOrd="0" presId="urn:microsoft.com/office/officeart/2005/8/layout/default"/>
    <dgm:cxn modelId="{A80515E7-A5B3-4F42-B628-6395902D37E4}" srcId="{732C371D-4A26-454D-B5A8-15FCCE47A06D}" destId="{A577B564-C9A5-49BE-B20E-5AEDE19EB23E}" srcOrd="3" destOrd="0" parTransId="{F136789C-96B8-4C25-9ACE-8A6CBD3D488F}" sibTransId="{0A43D90D-8CE8-49B3-A71F-EA1188208141}"/>
    <dgm:cxn modelId="{7992B811-3D5A-4E7E-A903-7328B703F921}" type="presParOf" srcId="{75244BF5-1EA5-4966-A0F3-FCDBA86B5AE5}" destId="{A73FA1F6-B785-4B63-92F0-FB7731642055}" srcOrd="0" destOrd="0" presId="urn:microsoft.com/office/officeart/2005/8/layout/default"/>
    <dgm:cxn modelId="{F91033FE-BFF1-43D2-A70D-6C96E8C692F0}" type="presParOf" srcId="{75244BF5-1EA5-4966-A0F3-FCDBA86B5AE5}" destId="{EC53AFF0-2281-469F-BCBA-C9B18919B78E}" srcOrd="1" destOrd="0" presId="urn:microsoft.com/office/officeart/2005/8/layout/default"/>
    <dgm:cxn modelId="{2C2FCF37-1B39-448D-B923-6B746726E6BB}" type="presParOf" srcId="{75244BF5-1EA5-4966-A0F3-FCDBA86B5AE5}" destId="{E314CC98-BD7F-4A4F-A04E-28491BC967D2}" srcOrd="2" destOrd="0" presId="urn:microsoft.com/office/officeart/2005/8/layout/default"/>
    <dgm:cxn modelId="{183BB362-3104-4AAF-AB70-F83822D11EAF}" type="presParOf" srcId="{75244BF5-1EA5-4966-A0F3-FCDBA86B5AE5}" destId="{C9F5FEDE-39EA-4D96-812B-B39E165EC394}" srcOrd="3" destOrd="0" presId="urn:microsoft.com/office/officeart/2005/8/layout/default"/>
    <dgm:cxn modelId="{F63223E8-4722-43AA-8369-E45E00FF0D9B}" type="presParOf" srcId="{75244BF5-1EA5-4966-A0F3-FCDBA86B5AE5}" destId="{79B9B068-56B4-4C06-AD87-80CB12ED0EDF}" srcOrd="4" destOrd="0" presId="urn:microsoft.com/office/officeart/2005/8/layout/default"/>
    <dgm:cxn modelId="{89303B5B-47BC-4EF1-90F3-290004358158}" type="presParOf" srcId="{75244BF5-1EA5-4966-A0F3-FCDBA86B5AE5}" destId="{2030E354-C95B-4059-A73F-0FCABCF0359C}" srcOrd="5" destOrd="0" presId="urn:microsoft.com/office/officeart/2005/8/layout/default"/>
    <dgm:cxn modelId="{407CF584-03BE-40A5-B122-2A2CF9D7AF8E}" type="presParOf" srcId="{75244BF5-1EA5-4966-A0F3-FCDBA86B5AE5}" destId="{EEE0DFD4-FCA7-42AF-9628-1753A7865CE2}" srcOrd="6" destOrd="0" presId="urn:microsoft.com/office/officeart/2005/8/layout/default"/>
    <dgm:cxn modelId="{EFB0D9DC-8279-4AA0-8526-597E4C1A1272}" type="presParOf" srcId="{75244BF5-1EA5-4966-A0F3-FCDBA86B5AE5}" destId="{D9F94AB5-029F-44A7-8B61-1886668A7A41}" srcOrd="7" destOrd="0" presId="urn:microsoft.com/office/officeart/2005/8/layout/default"/>
    <dgm:cxn modelId="{858C0329-D447-41E6-8741-756FBE2637A9}" type="presParOf" srcId="{75244BF5-1EA5-4966-A0F3-FCDBA86B5AE5}" destId="{20E593D9-CC7B-47AA-8E52-C1676F090AE6}" srcOrd="8" destOrd="0" presId="urn:microsoft.com/office/officeart/2005/8/layout/default"/>
    <dgm:cxn modelId="{315E95A6-1282-4BEC-8D21-F9A80241C8F7}" type="presParOf" srcId="{75244BF5-1EA5-4966-A0F3-FCDBA86B5AE5}" destId="{9337FA23-3E1B-41B2-85D5-1C18FF954999}" srcOrd="9" destOrd="0" presId="urn:microsoft.com/office/officeart/2005/8/layout/default"/>
    <dgm:cxn modelId="{7BF78905-F65D-46C9-AA03-0F5C9592EECC}" type="presParOf" srcId="{75244BF5-1EA5-4966-A0F3-FCDBA86B5AE5}" destId="{6B72AA51-6295-4044-9662-23B436F33D37}"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76FC4A-A01D-419A-B6EC-6E3E66F8C653}" type="doc">
      <dgm:prSet loTypeId="urn:microsoft.com/office/officeart/2008/layout/LinedList" loCatId="list" qsTypeId="urn:microsoft.com/office/officeart/2005/8/quickstyle/simple2" qsCatId="simple" csTypeId="urn:microsoft.com/office/officeart/2005/8/colors/accent5_2" csCatId="accent5" phldr="1"/>
      <dgm:spPr/>
      <dgm:t>
        <a:bodyPr/>
        <a:lstStyle/>
        <a:p>
          <a:endParaRPr lang="en-US"/>
        </a:p>
      </dgm:t>
    </dgm:pt>
    <dgm:pt modelId="{4938EF09-DD01-477B-98B6-2F6CD6B261FD}">
      <dgm:prSet custT="1"/>
      <dgm:spPr/>
      <dgm:t>
        <a:bodyPr/>
        <a:lstStyle/>
        <a:p>
          <a:r>
            <a:rPr lang="en-US" sz="1800"/>
            <a:t>All CoC funded project must participate in Coordinated Entry &amp; HMIS</a:t>
          </a:r>
        </a:p>
        <a:p>
          <a:r>
            <a:rPr lang="en-US" sz="1800"/>
            <a:t>Emergency Shelter is not an eligible project type for CoC funds</a:t>
          </a:r>
        </a:p>
        <a:p>
          <a:r>
            <a:rPr lang="en-US" sz="1300"/>
            <a:t> </a:t>
          </a:r>
          <a:endParaRPr lang="en-US" sz="1300" dirty="0"/>
        </a:p>
      </dgm:t>
    </dgm:pt>
    <dgm:pt modelId="{C620BBE1-31F1-45AC-A41A-34AEB2D3AB24}" type="parTrans" cxnId="{47994FD1-C8DD-4ED2-A11F-D8B3848F2099}">
      <dgm:prSet/>
      <dgm:spPr/>
      <dgm:t>
        <a:bodyPr/>
        <a:lstStyle/>
        <a:p>
          <a:endParaRPr lang="en-US"/>
        </a:p>
      </dgm:t>
    </dgm:pt>
    <dgm:pt modelId="{24483E9E-8814-490D-AC6C-BC1FFCE51E0F}" type="sibTrans" cxnId="{47994FD1-C8DD-4ED2-A11F-D8B3848F2099}">
      <dgm:prSet/>
      <dgm:spPr/>
      <dgm:t>
        <a:bodyPr/>
        <a:lstStyle/>
        <a:p>
          <a:endParaRPr lang="en-US"/>
        </a:p>
      </dgm:t>
    </dgm:pt>
    <dgm:pt modelId="{0A7AADEB-F59B-4AE2-B81B-35FEAF99EB2A}">
      <dgm:prSet custT="1"/>
      <dgm:spPr/>
      <dgm:t>
        <a:bodyPr/>
        <a:lstStyle/>
        <a:p>
          <a:r>
            <a:rPr lang="en-US" sz="1800"/>
            <a:t>Renewal applicants: Can only apply for budget amount that is on the FY2023 Grant Inventory Worksheet (or Less)</a:t>
          </a:r>
        </a:p>
        <a:p>
          <a:r>
            <a:rPr lang="en-US" sz="1800"/>
            <a:t>Renewal Applicants: You Budget line items are set in the GIW, unless you integrate the VAWA or rural BLIs</a:t>
          </a:r>
          <a:endParaRPr lang="en-US" sz="1800" dirty="0"/>
        </a:p>
      </dgm:t>
    </dgm:pt>
    <dgm:pt modelId="{7D361EDD-9A2B-436D-8675-C2C25A9CBF93}" type="parTrans" cxnId="{8608BBB5-75C5-4DEB-B1B1-FDAC3745F04B}">
      <dgm:prSet/>
      <dgm:spPr/>
      <dgm:t>
        <a:bodyPr/>
        <a:lstStyle/>
        <a:p>
          <a:endParaRPr lang="en-US"/>
        </a:p>
      </dgm:t>
    </dgm:pt>
    <dgm:pt modelId="{F763C9E1-72B0-461E-BFE6-C3E5DEFD4A9B}" type="sibTrans" cxnId="{8608BBB5-75C5-4DEB-B1B1-FDAC3745F04B}">
      <dgm:prSet/>
      <dgm:spPr/>
      <dgm:t>
        <a:bodyPr/>
        <a:lstStyle/>
        <a:p>
          <a:endParaRPr lang="en-US"/>
        </a:p>
      </dgm:t>
    </dgm:pt>
    <dgm:pt modelId="{4DF352E8-52F9-49E1-A55F-AC5754D8EDF7}">
      <dgm:prSet custT="1"/>
      <dgm:spPr/>
      <dgm:t>
        <a:bodyPr/>
        <a:lstStyle/>
        <a:p>
          <a:r>
            <a:rPr lang="en-US" sz="1800" dirty="0"/>
            <a:t>Renewal applicants should be able to transfer over your past applications in </a:t>
          </a:r>
          <a:r>
            <a:rPr lang="en-US" sz="1800" dirty="0" err="1"/>
            <a:t>eSnaps</a:t>
          </a:r>
          <a:endParaRPr lang="en-US" sz="1800" dirty="0"/>
        </a:p>
        <a:p>
          <a:r>
            <a:rPr lang="en-US" sz="1800" dirty="0"/>
            <a:t>New projects (outside Bonus funds) generally are not approved w/out reallocation</a:t>
          </a:r>
        </a:p>
      </dgm:t>
    </dgm:pt>
    <dgm:pt modelId="{3C8A6783-07B6-4170-8B0D-2E98ED70E6FA}" type="parTrans" cxnId="{F64FDC66-6352-47C3-8692-C54241B76E68}">
      <dgm:prSet/>
      <dgm:spPr/>
      <dgm:t>
        <a:bodyPr/>
        <a:lstStyle/>
        <a:p>
          <a:endParaRPr lang="en-US"/>
        </a:p>
      </dgm:t>
    </dgm:pt>
    <dgm:pt modelId="{6BB014D6-EA47-4142-9A8A-EE16EDE9FFB3}" type="sibTrans" cxnId="{F64FDC66-6352-47C3-8692-C54241B76E68}">
      <dgm:prSet/>
      <dgm:spPr/>
      <dgm:t>
        <a:bodyPr/>
        <a:lstStyle/>
        <a:p>
          <a:endParaRPr lang="en-US"/>
        </a:p>
      </dgm:t>
    </dgm:pt>
    <dgm:pt modelId="{F54F42D8-339F-45DF-89DE-5CBE070A23D2}">
      <dgm:prSet custT="1"/>
      <dgm:spPr/>
      <dgm:t>
        <a:bodyPr/>
        <a:lstStyle/>
        <a:p>
          <a:r>
            <a:rPr lang="en-US" sz="1600" dirty="0"/>
            <a:t>New project terms can vary but are generally 1 year of funding, 12-18 months of operations. Review the NOFO guidance. </a:t>
          </a:r>
        </a:p>
        <a:p>
          <a:r>
            <a:rPr lang="en-US" sz="1600" dirty="0"/>
            <a:t>New project that requests new construction, acquisition, or rehabilitation costs, must request at least a 3 year initial grant term.</a:t>
          </a:r>
        </a:p>
      </dgm:t>
    </dgm:pt>
    <dgm:pt modelId="{6438FE9E-D353-4573-936C-C1034AE47B70}" type="parTrans" cxnId="{F6D60235-9846-4423-96FB-FDAE49E138C3}">
      <dgm:prSet/>
      <dgm:spPr/>
      <dgm:t>
        <a:bodyPr/>
        <a:lstStyle/>
        <a:p>
          <a:endParaRPr lang="en-US"/>
        </a:p>
      </dgm:t>
    </dgm:pt>
    <dgm:pt modelId="{8C8A40F2-421D-4619-9ECF-4E82753F708D}" type="sibTrans" cxnId="{F6D60235-9846-4423-96FB-FDAE49E138C3}">
      <dgm:prSet/>
      <dgm:spPr/>
      <dgm:t>
        <a:bodyPr/>
        <a:lstStyle/>
        <a:p>
          <a:endParaRPr lang="en-US"/>
        </a:p>
      </dgm:t>
    </dgm:pt>
    <dgm:pt modelId="{451B11BA-B08D-4C76-9931-07133755AD2F}">
      <dgm:prSet custT="1"/>
      <dgm:spPr/>
      <dgm:t>
        <a:bodyPr/>
        <a:lstStyle/>
        <a:p>
          <a:r>
            <a:rPr lang="en-US" sz="1600" dirty="0"/>
            <a:t>All grants need 25 % match, cannot match with CoC funds with ESG or CoC funds</a:t>
          </a:r>
        </a:p>
        <a:p>
          <a:r>
            <a:rPr lang="en-US" sz="1600" dirty="0"/>
            <a:t>Only 10 percent of your budget can be admin funds</a:t>
          </a:r>
        </a:p>
      </dgm:t>
    </dgm:pt>
    <dgm:pt modelId="{436775ED-F772-4493-AA61-862DDD25971D}" type="parTrans" cxnId="{4FA6CA2D-42B5-4665-80FC-7504AAAB7BB7}">
      <dgm:prSet/>
      <dgm:spPr/>
      <dgm:t>
        <a:bodyPr/>
        <a:lstStyle/>
        <a:p>
          <a:endParaRPr lang="en-US"/>
        </a:p>
      </dgm:t>
    </dgm:pt>
    <dgm:pt modelId="{1EF935AE-1546-48C0-A7ED-197F528D92D6}" type="sibTrans" cxnId="{4FA6CA2D-42B5-4665-80FC-7504AAAB7BB7}">
      <dgm:prSet/>
      <dgm:spPr/>
      <dgm:t>
        <a:bodyPr/>
        <a:lstStyle/>
        <a:p>
          <a:endParaRPr lang="en-US"/>
        </a:p>
      </dgm:t>
    </dgm:pt>
    <dgm:pt modelId="{8D8E4138-9F71-4E6F-A99D-F45036E320F7}">
      <dgm:prSet custT="1"/>
      <dgm:spPr/>
      <dgm:t>
        <a:bodyPr/>
        <a:lstStyle/>
        <a:p>
          <a:r>
            <a:rPr lang="en-US" sz="1600" dirty="0"/>
            <a:t>No funds are guaranteed in this process and our CoC does the best to protect our existing funds and compete for new funds, but ultimately HUD decides. </a:t>
          </a:r>
        </a:p>
        <a:p>
          <a:r>
            <a:rPr lang="en-US" sz="1600" dirty="0"/>
            <a:t>All Projects must serve households that meet the HUD homeless definitions, prioritizing chronic homelessness. </a:t>
          </a:r>
        </a:p>
      </dgm:t>
    </dgm:pt>
    <dgm:pt modelId="{D3738CB2-FF76-4096-8B48-B1CAD518FB18}" type="parTrans" cxnId="{C2C072D3-7AE4-4238-94B1-FF31668C47F7}">
      <dgm:prSet/>
      <dgm:spPr/>
      <dgm:t>
        <a:bodyPr/>
        <a:lstStyle/>
        <a:p>
          <a:endParaRPr lang="en-US"/>
        </a:p>
      </dgm:t>
    </dgm:pt>
    <dgm:pt modelId="{1CC24134-DEAB-4E9F-9544-3D73BC42FC04}" type="sibTrans" cxnId="{C2C072D3-7AE4-4238-94B1-FF31668C47F7}">
      <dgm:prSet/>
      <dgm:spPr/>
      <dgm:t>
        <a:bodyPr/>
        <a:lstStyle/>
        <a:p>
          <a:endParaRPr lang="en-US"/>
        </a:p>
      </dgm:t>
    </dgm:pt>
    <dgm:pt modelId="{73D36718-7613-4DF8-B988-536E1ABA5AA7}" type="pres">
      <dgm:prSet presAssocID="{3476FC4A-A01D-419A-B6EC-6E3E66F8C653}" presName="vert0" presStyleCnt="0">
        <dgm:presLayoutVars>
          <dgm:dir/>
          <dgm:animOne val="branch"/>
          <dgm:animLvl val="lvl"/>
        </dgm:presLayoutVars>
      </dgm:prSet>
      <dgm:spPr/>
    </dgm:pt>
    <dgm:pt modelId="{0978FF2F-C2E1-440F-B605-CC5BAF88A4AE}" type="pres">
      <dgm:prSet presAssocID="{4938EF09-DD01-477B-98B6-2F6CD6B261FD}" presName="thickLine" presStyleLbl="alignNode1" presStyleIdx="0" presStyleCnt="6"/>
      <dgm:spPr/>
    </dgm:pt>
    <dgm:pt modelId="{C6F425BE-7114-453D-8A66-1493D0AE8A4F}" type="pres">
      <dgm:prSet presAssocID="{4938EF09-DD01-477B-98B6-2F6CD6B261FD}" presName="horz1" presStyleCnt="0"/>
      <dgm:spPr/>
    </dgm:pt>
    <dgm:pt modelId="{0294CAA2-A70E-4DD6-BAA1-6FAF0A8E0BC4}" type="pres">
      <dgm:prSet presAssocID="{4938EF09-DD01-477B-98B6-2F6CD6B261FD}" presName="tx1" presStyleLbl="revTx" presStyleIdx="0" presStyleCnt="6"/>
      <dgm:spPr/>
    </dgm:pt>
    <dgm:pt modelId="{75F121F2-A3DC-4FAE-AC2A-7669FEC9AB71}" type="pres">
      <dgm:prSet presAssocID="{4938EF09-DD01-477B-98B6-2F6CD6B261FD}" presName="vert1" presStyleCnt="0"/>
      <dgm:spPr/>
    </dgm:pt>
    <dgm:pt modelId="{180F5B8F-7260-4393-9139-CD1BEB1991BF}" type="pres">
      <dgm:prSet presAssocID="{0A7AADEB-F59B-4AE2-B81B-35FEAF99EB2A}" presName="thickLine" presStyleLbl="alignNode1" presStyleIdx="1" presStyleCnt="6"/>
      <dgm:spPr/>
    </dgm:pt>
    <dgm:pt modelId="{E5ACFE4C-A6F1-47FC-ABCF-4AAE32DB896A}" type="pres">
      <dgm:prSet presAssocID="{0A7AADEB-F59B-4AE2-B81B-35FEAF99EB2A}" presName="horz1" presStyleCnt="0"/>
      <dgm:spPr/>
    </dgm:pt>
    <dgm:pt modelId="{4274BF06-D6AF-43AF-B988-5699E06E9156}" type="pres">
      <dgm:prSet presAssocID="{0A7AADEB-F59B-4AE2-B81B-35FEAF99EB2A}" presName="tx1" presStyleLbl="revTx" presStyleIdx="1" presStyleCnt="6"/>
      <dgm:spPr/>
    </dgm:pt>
    <dgm:pt modelId="{6CC432EE-9805-4A9C-A68C-D695B236BE2F}" type="pres">
      <dgm:prSet presAssocID="{0A7AADEB-F59B-4AE2-B81B-35FEAF99EB2A}" presName="vert1" presStyleCnt="0"/>
      <dgm:spPr/>
    </dgm:pt>
    <dgm:pt modelId="{C15D2A0A-95F5-4191-A2F7-68A569F838BA}" type="pres">
      <dgm:prSet presAssocID="{4DF352E8-52F9-49E1-A55F-AC5754D8EDF7}" presName="thickLine" presStyleLbl="alignNode1" presStyleIdx="2" presStyleCnt="6"/>
      <dgm:spPr/>
    </dgm:pt>
    <dgm:pt modelId="{4A0DACE6-CA30-45BB-A4C0-4921487C63C9}" type="pres">
      <dgm:prSet presAssocID="{4DF352E8-52F9-49E1-A55F-AC5754D8EDF7}" presName="horz1" presStyleCnt="0"/>
      <dgm:spPr/>
    </dgm:pt>
    <dgm:pt modelId="{A285CB58-134E-4C2C-8FF2-B50E68D0D621}" type="pres">
      <dgm:prSet presAssocID="{4DF352E8-52F9-49E1-A55F-AC5754D8EDF7}" presName="tx1" presStyleLbl="revTx" presStyleIdx="2" presStyleCnt="6"/>
      <dgm:spPr/>
    </dgm:pt>
    <dgm:pt modelId="{487473D8-6FD8-4C69-8C91-1737B59C1CAA}" type="pres">
      <dgm:prSet presAssocID="{4DF352E8-52F9-49E1-A55F-AC5754D8EDF7}" presName="vert1" presStyleCnt="0"/>
      <dgm:spPr/>
    </dgm:pt>
    <dgm:pt modelId="{AC9C4B75-0A32-4250-9366-1EA5A27DB81C}" type="pres">
      <dgm:prSet presAssocID="{F54F42D8-339F-45DF-89DE-5CBE070A23D2}" presName="thickLine" presStyleLbl="alignNode1" presStyleIdx="3" presStyleCnt="6"/>
      <dgm:spPr/>
    </dgm:pt>
    <dgm:pt modelId="{46E87417-ACA5-46EC-A506-57F1493C8341}" type="pres">
      <dgm:prSet presAssocID="{F54F42D8-339F-45DF-89DE-5CBE070A23D2}" presName="horz1" presStyleCnt="0"/>
      <dgm:spPr/>
    </dgm:pt>
    <dgm:pt modelId="{2388B143-F2FC-4412-B11E-B1B98DE0F67F}" type="pres">
      <dgm:prSet presAssocID="{F54F42D8-339F-45DF-89DE-5CBE070A23D2}" presName="tx1" presStyleLbl="revTx" presStyleIdx="3" presStyleCnt="6"/>
      <dgm:spPr/>
    </dgm:pt>
    <dgm:pt modelId="{0BC589A9-CD6B-4E55-90A2-5F40A1012920}" type="pres">
      <dgm:prSet presAssocID="{F54F42D8-339F-45DF-89DE-5CBE070A23D2}" presName="vert1" presStyleCnt="0"/>
      <dgm:spPr/>
    </dgm:pt>
    <dgm:pt modelId="{315CB672-93A9-4108-9C97-CEA81A7AD52A}" type="pres">
      <dgm:prSet presAssocID="{451B11BA-B08D-4C76-9931-07133755AD2F}" presName="thickLine" presStyleLbl="alignNode1" presStyleIdx="4" presStyleCnt="6"/>
      <dgm:spPr/>
    </dgm:pt>
    <dgm:pt modelId="{B73E8718-B2CB-48A6-BCB6-B1AFCE5FFDE7}" type="pres">
      <dgm:prSet presAssocID="{451B11BA-B08D-4C76-9931-07133755AD2F}" presName="horz1" presStyleCnt="0"/>
      <dgm:spPr/>
    </dgm:pt>
    <dgm:pt modelId="{4A71A59F-153B-43DB-B8B3-08ACBD9A1C66}" type="pres">
      <dgm:prSet presAssocID="{451B11BA-B08D-4C76-9931-07133755AD2F}" presName="tx1" presStyleLbl="revTx" presStyleIdx="4" presStyleCnt="6"/>
      <dgm:spPr/>
    </dgm:pt>
    <dgm:pt modelId="{626C14D9-BD78-4223-896B-01E52693D329}" type="pres">
      <dgm:prSet presAssocID="{451B11BA-B08D-4C76-9931-07133755AD2F}" presName="vert1" presStyleCnt="0"/>
      <dgm:spPr/>
    </dgm:pt>
    <dgm:pt modelId="{0EA8CD10-E682-4D0B-90B2-629357C2A708}" type="pres">
      <dgm:prSet presAssocID="{8D8E4138-9F71-4E6F-A99D-F45036E320F7}" presName="thickLine" presStyleLbl="alignNode1" presStyleIdx="5" presStyleCnt="6"/>
      <dgm:spPr/>
    </dgm:pt>
    <dgm:pt modelId="{A3585A33-5749-4BBD-A93A-C9244460EA01}" type="pres">
      <dgm:prSet presAssocID="{8D8E4138-9F71-4E6F-A99D-F45036E320F7}" presName="horz1" presStyleCnt="0"/>
      <dgm:spPr/>
    </dgm:pt>
    <dgm:pt modelId="{0A18CC82-FA49-44E2-955E-5268D97B56D1}" type="pres">
      <dgm:prSet presAssocID="{8D8E4138-9F71-4E6F-A99D-F45036E320F7}" presName="tx1" presStyleLbl="revTx" presStyleIdx="5" presStyleCnt="6" custAng="0"/>
      <dgm:spPr/>
    </dgm:pt>
    <dgm:pt modelId="{591A0028-92CD-4F54-897E-466104711A27}" type="pres">
      <dgm:prSet presAssocID="{8D8E4138-9F71-4E6F-A99D-F45036E320F7}" presName="vert1" presStyleCnt="0"/>
      <dgm:spPr/>
    </dgm:pt>
  </dgm:ptLst>
  <dgm:cxnLst>
    <dgm:cxn modelId="{5245FB03-DCF3-4984-B36C-7E6E4C9F82D4}" type="presOf" srcId="{8D8E4138-9F71-4E6F-A99D-F45036E320F7}" destId="{0A18CC82-FA49-44E2-955E-5268D97B56D1}" srcOrd="0" destOrd="0" presId="urn:microsoft.com/office/officeart/2008/layout/LinedList"/>
    <dgm:cxn modelId="{F432B70F-8105-49CD-BCB4-AF68B984BAAC}" type="presOf" srcId="{3476FC4A-A01D-419A-B6EC-6E3E66F8C653}" destId="{73D36718-7613-4DF8-B988-536E1ABA5AA7}" srcOrd="0" destOrd="0" presId="urn:microsoft.com/office/officeart/2008/layout/LinedList"/>
    <dgm:cxn modelId="{50ABF724-272D-46AB-AD74-4B437BD3F47B}" type="presOf" srcId="{451B11BA-B08D-4C76-9931-07133755AD2F}" destId="{4A71A59F-153B-43DB-B8B3-08ACBD9A1C66}" srcOrd="0" destOrd="0" presId="urn:microsoft.com/office/officeart/2008/layout/LinedList"/>
    <dgm:cxn modelId="{4FA6CA2D-42B5-4665-80FC-7504AAAB7BB7}" srcId="{3476FC4A-A01D-419A-B6EC-6E3E66F8C653}" destId="{451B11BA-B08D-4C76-9931-07133755AD2F}" srcOrd="4" destOrd="0" parTransId="{436775ED-F772-4493-AA61-862DDD25971D}" sibTransId="{1EF935AE-1546-48C0-A7ED-197F528D92D6}"/>
    <dgm:cxn modelId="{F6D60235-9846-4423-96FB-FDAE49E138C3}" srcId="{3476FC4A-A01D-419A-B6EC-6E3E66F8C653}" destId="{F54F42D8-339F-45DF-89DE-5CBE070A23D2}" srcOrd="3" destOrd="0" parTransId="{6438FE9E-D353-4573-936C-C1034AE47B70}" sibTransId="{8C8A40F2-421D-4619-9ECF-4E82753F708D}"/>
    <dgm:cxn modelId="{11344861-11A9-471C-B47C-0833C2C13E1D}" type="presOf" srcId="{4938EF09-DD01-477B-98B6-2F6CD6B261FD}" destId="{0294CAA2-A70E-4DD6-BAA1-6FAF0A8E0BC4}" srcOrd="0" destOrd="0" presId="urn:microsoft.com/office/officeart/2008/layout/LinedList"/>
    <dgm:cxn modelId="{F64FDC66-6352-47C3-8692-C54241B76E68}" srcId="{3476FC4A-A01D-419A-B6EC-6E3E66F8C653}" destId="{4DF352E8-52F9-49E1-A55F-AC5754D8EDF7}" srcOrd="2" destOrd="0" parTransId="{3C8A6783-07B6-4170-8B0D-2E98ED70E6FA}" sibTransId="{6BB014D6-EA47-4142-9A8A-EE16EDE9FFB3}"/>
    <dgm:cxn modelId="{EDCFE569-EF59-4706-AA1B-7F45C41D1ED7}" type="presOf" srcId="{4DF352E8-52F9-49E1-A55F-AC5754D8EDF7}" destId="{A285CB58-134E-4C2C-8FF2-B50E68D0D621}" srcOrd="0" destOrd="0" presId="urn:microsoft.com/office/officeart/2008/layout/LinedList"/>
    <dgm:cxn modelId="{72223B4C-6699-4AE7-8264-9A5DB785FD8C}" type="presOf" srcId="{F54F42D8-339F-45DF-89DE-5CBE070A23D2}" destId="{2388B143-F2FC-4412-B11E-B1B98DE0F67F}" srcOrd="0" destOrd="0" presId="urn:microsoft.com/office/officeart/2008/layout/LinedList"/>
    <dgm:cxn modelId="{8608BBB5-75C5-4DEB-B1B1-FDAC3745F04B}" srcId="{3476FC4A-A01D-419A-B6EC-6E3E66F8C653}" destId="{0A7AADEB-F59B-4AE2-B81B-35FEAF99EB2A}" srcOrd="1" destOrd="0" parTransId="{7D361EDD-9A2B-436D-8675-C2C25A9CBF93}" sibTransId="{F763C9E1-72B0-461E-BFE6-C3E5DEFD4A9B}"/>
    <dgm:cxn modelId="{47994FD1-C8DD-4ED2-A11F-D8B3848F2099}" srcId="{3476FC4A-A01D-419A-B6EC-6E3E66F8C653}" destId="{4938EF09-DD01-477B-98B6-2F6CD6B261FD}" srcOrd="0" destOrd="0" parTransId="{C620BBE1-31F1-45AC-A41A-34AEB2D3AB24}" sibTransId="{24483E9E-8814-490D-AC6C-BC1FFCE51E0F}"/>
    <dgm:cxn modelId="{C2C072D3-7AE4-4238-94B1-FF31668C47F7}" srcId="{3476FC4A-A01D-419A-B6EC-6E3E66F8C653}" destId="{8D8E4138-9F71-4E6F-A99D-F45036E320F7}" srcOrd="5" destOrd="0" parTransId="{D3738CB2-FF76-4096-8B48-B1CAD518FB18}" sibTransId="{1CC24134-DEAB-4E9F-9544-3D73BC42FC04}"/>
    <dgm:cxn modelId="{29E437F7-8C73-466E-A7C4-B82BFAAFA87F}" type="presOf" srcId="{0A7AADEB-F59B-4AE2-B81B-35FEAF99EB2A}" destId="{4274BF06-D6AF-43AF-B988-5699E06E9156}" srcOrd="0" destOrd="0" presId="urn:microsoft.com/office/officeart/2008/layout/LinedList"/>
    <dgm:cxn modelId="{B6377225-9711-4A88-8635-498F9BC3B486}" type="presParOf" srcId="{73D36718-7613-4DF8-B988-536E1ABA5AA7}" destId="{0978FF2F-C2E1-440F-B605-CC5BAF88A4AE}" srcOrd="0" destOrd="0" presId="urn:microsoft.com/office/officeart/2008/layout/LinedList"/>
    <dgm:cxn modelId="{A318B15F-062D-44B0-A357-E463FDECC472}" type="presParOf" srcId="{73D36718-7613-4DF8-B988-536E1ABA5AA7}" destId="{C6F425BE-7114-453D-8A66-1493D0AE8A4F}" srcOrd="1" destOrd="0" presId="urn:microsoft.com/office/officeart/2008/layout/LinedList"/>
    <dgm:cxn modelId="{EA702B9F-9A77-4EAF-A2BE-822ECD799BBA}" type="presParOf" srcId="{C6F425BE-7114-453D-8A66-1493D0AE8A4F}" destId="{0294CAA2-A70E-4DD6-BAA1-6FAF0A8E0BC4}" srcOrd="0" destOrd="0" presId="urn:microsoft.com/office/officeart/2008/layout/LinedList"/>
    <dgm:cxn modelId="{1E02F0ED-DE20-4690-B2D6-51CD71039E54}" type="presParOf" srcId="{C6F425BE-7114-453D-8A66-1493D0AE8A4F}" destId="{75F121F2-A3DC-4FAE-AC2A-7669FEC9AB71}" srcOrd="1" destOrd="0" presId="urn:microsoft.com/office/officeart/2008/layout/LinedList"/>
    <dgm:cxn modelId="{41CB0014-DE18-412E-9E43-141004440AAD}" type="presParOf" srcId="{73D36718-7613-4DF8-B988-536E1ABA5AA7}" destId="{180F5B8F-7260-4393-9139-CD1BEB1991BF}" srcOrd="2" destOrd="0" presId="urn:microsoft.com/office/officeart/2008/layout/LinedList"/>
    <dgm:cxn modelId="{195B1F4D-9E7F-418D-B06B-5E514F088249}" type="presParOf" srcId="{73D36718-7613-4DF8-B988-536E1ABA5AA7}" destId="{E5ACFE4C-A6F1-47FC-ABCF-4AAE32DB896A}" srcOrd="3" destOrd="0" presId="urn:microsoft.com/office/officeart/2008/layout/LinedList"/>
    <dgm:cxn modelId="{BCE4C14B-927D-4DAB-9447-E6985D5D80FC}" type="presParOf" srcId="{E5ACFE4C-A6F1-47FC-ABCF-4AAE32DB896A}" destId="{4274BF06-D6AF-43AF-B988-5699E06E9156}" srcOrd="0" destOrd="0" presId="urn:microsoft.com/office/officeart/2008/layout/LinedList"/>
    <dgm:cxn modelId="{D306B92A-912D-488B-91BF-72E242518C4B}" type="presParOf" srcId="{E5ACFE4C-A6F1-47FC-ABCF-4AAE32DB896A}" destId="{6CC432EE-9805-4A9C-A68C-D695B236BE2F}" srcOrd="1" destOrd="0" presId="urn:microsoft.com/office/officeart/2008/layout/LinedList"/>
    <dgm:cxn modelId="{1B94EC1A-C101-46B8-920A-19FC6EB1ED13}" type="presParOf" srcId="{73D36718-7613-4DF8-B988-536E1ABA5AA7}" destId="{C15D2A0A-95F5-4191-A2F7-68A569F838BA}" srcOrd="4" destOrd="0" presId="urn:microsoft.com/office/officeart/2008/layout/LinedList"/>
    <dgm:cxn modelId="{D842330F-5A56-45F2-BEDF-FD1B5D46A797}" type="presParOf" srcId="{73D36718-7613-4DF8-B988-536E1ABA5AA7}" destId="{4A0DACE6-CA30-45BB-A4C0-4921487C63C9}" srcOrd="5" destOrd="0" presId="urn:microsoft.com/office/officeart/2008/layout/LinedList"/>
    <dgm:cxn modelId="{00529D9F-53FB-40D8-A576-7DD9B97D9215}" type="presParOf" srcId="{4A0DACE6-CA30-45BB-A4C0-4921487C63C9}" destId="{A285CB58-134E-4C2C-8FF2-B50E68D0D621}" srcOrd="0" destOrd="0" presId="urn:microsoft.com/office/officeart/2008/layout/LinedList"/>
    <dgm:cxn modelId="{BE52D0CA-BF28-4955-A8F7-E5DB196A748E}" type="presParOf" srcId="{4A0DACE6-CA30-45BB-A4C0-4921487C63C9}" destId="{487473D8-6FD8-4C69-8C91-1737B59C1CAA}" srcOrd="1" destOrd="0" presId="urn:microsoft.com/office/officeart/2008/layout/LinedList"/>
    <dgm:cxn modelId="{E3A21FD2-B15D-417F-B7F1-9C60BAC0233E}" type="presParOf" srcId="{73D36718-7613-4DF8-B988-536E1ABA5AA7}" destId="{AC9C4B75-0A32-4250-9366-1EA5A27DB81C}" srcOrd="6" destOrd="0" presId="urn:microsoft.com/office/officeart/2008/layout/LinedList"/>
    <dgm:cxn modelId="{E0713190-2A17-460B-A066-ED4A327BB882}" type="presParOf" srcId="{73D36718-7613-4DF8-B988-536E1ABA5AA7}" destId="{46E87417-ACA5-46EC-A506-57F1493C8341}" srcOrd="7" destOrd="0" presId="urn:microsoft.com/office/officeart/2008/layout/LinedList"/>
    <dgm:cxn modelId="{902CFB49-3D80-480B-A748-25A186AE1FD5}" type="presParOf" srcId="{46E87417-ACA5-46EC-A506-57F1493C8341}" destId="{2388B143-F2FC-4412-B11E-B1B98DE0F67F}" srcOrd="0" destOrd="0" presId="urn:microsoft.com/office/officeart/2008/layout/LinedList"/>
    <dgm:cxn modelId="{1A97F22B-2047-432C-A976-1723332BD8D7}" type="presParOf" srcId="{46E87417-ACA5-46EC-A506-57F1493C8341}" destId="{0BC589A9-CD6B-4E55-90A2-5F40A1012920}" srcOrd="1" destOrd="0" presId="urn:microsoft.com/office/officeart/2008/layout/LinedList"/>
    <dgm:cxn modelId="{1C405193-5A71-4D24-9728-9C22C0C9A0F7}" type="presParOf" srcId="{73D36718-7613-4DF8-B988-536E1ABA5AA7}" destId="{315CB672-93A9-4108-9C97-CEA81A7AD52A}" srcOrd="8" destOrd="0" presId="urn:microsoft.com/office/officeart/2008/layout/LinedList"/>
    <dgm:cxn modelId="{83457003-D391-4E90-9382-0F2185B3251F}" type="presParOf" srcId="{73D36718-7613-4DF8-B988-536E1ABA5AA7}" destId="{B73E8718-B2CB-48A6-BCB6-B1AFCE5FFDE7}" srcOrd="9" destOrd="0" presId="urn:microsoft.com/office/officeart/2008/layout/LinedList"/>
    <dgm:cxn modelId="{08D38BEF-EF4E-47E7-8A1E-F56A88A81809}" type="presParOf" srcId="{B73E8718-B2CB-48A6-BCB6-B1AFCE5FFDE7}" destId="{4A71A59F-153B-43DB-B8B3-08ACBD9A1C66}" srcOrd="0" destOrd="0" presId="urn:microsoft.com/office/officeart/2008/layout/LinedList"/>
    <dgm:cxn modelId="{531EA70F-F99D-4C09-B45C-47095A2C17CD}" type="presParOf" srcId="{B73E8718-B2CB-48A6-BCB6-B1AFCE5FFDE7}" destId="{626C14D9-BD78-4223-896B-01E52693D329}" srcOrd="1" destOrd="0" presId="urn:microsoft.com/office/officeart/2008/layout/LinedList"/>
    <dgm:cxn modelId="{0C75E033-C11E-4193-A436-61D56248B785}" type="presParOf" srcId="{73D36718-7613-4DF8-B988-536E1ABA5AA7}" destId="{0EA8CD10-E682-4D0B-90B2-629357C2A708}" srcOrd="10" destOrd="0" presId="urn:microsoft.com/office/officeart/2008/layout/LinedList"/>
    <dgm:cxn modelId="{63E1C50C-7480-4A71-B17A-D79DD7424D7B}" type="presParOf" srcId="{73D36718-7613-4DF8-B988-536E1ABA5AA7}" destId="{A3585A33-5749-4BBD-A93A-C9244460EA01}" srcOrd="11" destOrd="0" presId="urn:microsoft.com/office/officeart/2008/layout/LinedList"/>
    <dgm:cxn modelId="{40D354A1-62D9-4FE1-A43C-F50D9CC79178}" type="presParOf" srcId="{A3585A33-5749-4BBD-A93A-C9244460EA01}" destId="{0A18CC82-FA49-44E2-955E-5268D97B56D1}" srcOrd="0" destOrd="0" presId="urn:microsoft.com/office/officeart/2008/layout/LinedList"/>
    <dgm:cxn modelId="{EA417F62-AA9F-42AD-BF12-434AA5A79B40}" type="presParOf" srcId="{A3585A33-5749-4BBD-A93A-C9244460EA01}" destId="{591A0028-92CD-4F54-897E-466104711A2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9982377-E450-4262-B91C-658C1D55DE50}"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80B08A3-C98D-4E1A-82BF-BD0463E11D05}">
      <dgm:prSet/>
      <dgm:spPr/>
      <dgm:t>
        <a:bodyPr/>
        <a:lstStyle/>
        <a:p>
          <a:pPr>
            <a:defRPr b="1"/>
          </a:pPr>
          <a:r>
            <a:rPr lang="en-US"/>
            <a:t>Renewal Applicants </a:t>
          </a:r>
        </a:p>
      </dgm:t>
    </dgm:pt>
    <dgm:pt modelId="{29D213A8-9469-4788-B1F2-FE2007EDBDB6}" type="parTrans" cxnId="{2AA2087C-3772-4588-8A73-9F04B5757BD4}">
      <dgm:prSet/>
      <dgm:spPr/>
      <dgm:t>
        <a:bodyPr/>
        <a:lstStyle/>
        <a:p>
          <a:endParaRPr lang="en-US"/>
        </a:p>
      </dgm:t>
    </dgm:pt>
    <dgm:pt modelId="{BDCF093F-086A-4F28-ACF5-2638F385FF17}" type="sibTrans" cxnId="{2AA2087C-3772-4588-8A73-9F04B5757BD4}">
      <dgm:prSet/>
      <dgm:spPr/>
      <dgm:t>
        <a:bodyPr/>
        <a:lstStyle/>
        <a:p>
          <a:endParaRPr lang="en-US"/>
        </a:p>
      </dgm:t>
    </dgm:pt>
    <dgm:pt modelId="{FBD522D9-7F17-4BC4-9EA0-9CDA07DB1C0E}">
      <dgm:prSet/>
      <dgm:spPr/>
      <dgm:t>
        <a:bodyPr/>
        <a:lstStyle/>
        <a:p>
          <a:r>
            <a:rPr lang="en-US"/>
            <a:t>Local/Supplemental Application (Only Complete one for all projects) </a:t>
          </a:r>
          <a:r>
            <a:rPr lang="en-US" b="1"/>
            <a:t>due by August 8</a:t>
          </a:r>
          <a:r>
            <a:rPr lang="en-US" b="1" baseline="30000"/>
            <a:t>th</a:t>
          </a:r>
          <a:endParaRPr lang="en-US"/>
        </a:p>
      </dgm:t>
    </dgm:pt>
    <dgm:pt modelId="{479DDD91-1369-48DF-8A63-870DD7B7CAA9}" type="parTrans" cxnId="{B4BDBCBB-96A9-4B24-A206-A0E08626A936}">
      <dgm:prSet/>
      <dgm:spPr/>
      <dgm:t>
        <a:bodyPr/>
        <a:lstStyle/>
        <a:p>
          <a:endParaRPr lang="en-US"/>
        </a:p>
      </dgm:t>
    </dgm:pt>
    <dgm:pt modelId="{1C6C73E5-7E90-47B3-B0F8-30EFBCF4F825}" type="sibTrans" cxnId="{B4BDBCBB-96A9-4B24-A206-A0E08626A936}">
      <dgm:prSet/>
      <dgm:spPr/>
      <dgm:t>
        <a:bodyPr/>
        <a:lstStyle/>
        <a:p>
          <a:endParaRPr lang="en-US"/>
        </a:p>
      </dgm:t>
    </dgm:pt>
    <dgm:pt modelId="{5FD80BFF-1E29-449B-9480-A700AFAB58B0}">
      <dgm:prSet/>
      <dgm:spPr/>
      <dgm:t>
        <a:bodyPr/>
        <a:lstStyle/>
        <a:p>
          <a:r>
            <a:rPr lang="en-US"/>
            <a:t>Required attachments listed in Local App</a:t>
          </a:r>
        </a:p>
      </dgm:t>
    </dgm:pt>
    <dgm:pt modelId="{CA46C73A-FDBC-43E6-A379-B600F9260B7D}" type="parTrans" cxnId="{EE9035C6-F101-44EA-B700-097819D7882C}">
      <dgm:prSet/>
      <dgm:spPr/>
      <dgm:t>
        <a:bodyPr/>
        <a:lstStyle/>
        <a:p>
          <a:endParaRPr lang="en-US"/>
        </a:p>
      </dgm:t>
    </dgm:pt>
    <dgm:pt modelId="{368C9C2B-C9CE-42CD-A6E2-A66DCEB69045}" type="sibTrans" cxnId="{EE9035C6-F101-44EA-B700-097819D7882C}">
      <dgm:prSet/>
      <dgm:spPr/>
      <dgm:t>
        <a:bodyPr/>
        <a:lstStyle/>
        <a:p>
          <a:endParaRPr lang="en-US"/>
        </a:p>
      </dgm:t>
    </dgm:pt>
    <dgm:pt modelId="{D197E5D0-0235-444B-B37C-FC7A289E77E8}">
      <dgm:prSet/>
      <dgm:spPr/>
      <dgm:t>
        <a:bodyPr/>
        <a:lstStyle/>
        <a:p>
          <a:r>
            <a:rPr lang="en-US" dirty="0"/>
            <a:t>Copy of E-Snaps application (HUD application) </a:t>
          </a:r>
          <a:r>
            <a:rPr lang="en-US" b="1" dirty="0"/>
            <a:t>due by August 22nd</a:t>
          </a:r>
          <a:endParaRPr lang="en-US" dirty="0"/>
        </a:p>
      </dgm:t>
    </dgm:pt>
    <dgm:pt modelId="{DDDCD18B-D50D-49C7-80A5-FD4C40F08E21}" type="parTrans" cxnId="{8DBFBB46-038B-4687-B64B-7C328C712AD0}">
      <dgm:prSet/>
      <dgm:spPr/>
      <dgm:t>
        <a:bodyPr/>
        <a:lstStyle/>
        <a:p>
          <a:endParaRPr lang="en-US"/>
        </a:p>
      </dgm:t>
    </dgm:pt>
    <dgm:pt modelId="{043A52C3-3ED2-4E85-A5BA-E7FD7765EAE9}" type="sibTrans" cxnId="{8DBFBB46-038B-4687-B64B-7C328C712AD0}">
      <dgm:prSet/>
      <dgm:spPr/>
      <dgm:t>
        <a:bodyPr/>
        <a:lstStyle/>
        <a:p>
          <a:endParaRPr lang="en-US"/>
        </a:p>
      </dgm:t>
    </dgm:pt>
    <dgm:pt modelId="{D9D1011A-E8F6-48D0-9268-0E9D3C2401FA}">
      <dgm:prSet/>
      <dgm:spPr/>
      <dgm:t>
        <a:bodyPr/>
        <a:lstStyle/>
        <a:p>
          <a:pPr>
            <a:defRPr b="1"/>
          </a:pPr>
          <a:r>
            <a:rPr lang="en-US"/>
            <a:t>New Applicants</a:t>
          </a:r>
        </a:p>
      </dgm:t>
    </dgm:pt>
    <dgm:pt modelId="{3B11CE69-F2CE-4A84-8B63-9E6D4707594E}" type="parTrans" cxnId="{087DFC38-D2A7-47D2-AECB-7C3F1307B214}">
      <dgm:prSet/>
      <dgm:spPr/>
      <dgm:t>
        <a:bodyPr/>
        <a:lstStyle/>
        <a:p>
          <a:endParaRPr lang="en-US"/>
        </a:p>
      </dgm:t>
    </dgm:pt>
    <dgm:pt modelId="{39ED1A2A-E1FA-4CA5-B137-6E41D373EB26}" type="sibTrans" cxnId="{087DFC38-D2A7-47D2-AECB-7C3F1307B214}">
      <dgm:prSet/>
      <dgm:spPr/>
      <dgm:t>
        <a:bodyPr/>
        <a:lstStyle/>
        <a:p>
          <a:endParaRPr lang="en-US"/>
        </a:p>
      </dgm:t>
    </dgm:pt>
    <dgm:pt modelId="{691DEF2A-4C4E-4015-9DAF-F99D192EE03B}">
      <dgm:prSet/>
      <dgm:spPr/>
      <dgm:t>
        <a:bodyPr/>
        <a:lstStyle/>
        <a:p>
          <a:r>
            <a:rPr lang="en-US" b="1" dirty="0"/>
            <a:t>New Project LOI due by August 3rd</a:t>
          </a:r>
          <a:endParaRPr lang="en-US" dirty="0"/>
        </a:p>
      </dgm:t>
    </dgm:pt>
    <dgm:pt modelId="{C65FDB55-4B9C-42FE-859E-4FF712C5F3C8}" type="parTrans" cxnId="{9E2BFD56-8CBE-4F5E-BD2A-6B1F467A7D83}">
      <dgm:prSet/>
      <dgm:spPr/>
      <dgm:t>
        <a:bodyPr/>
        <a:lstStyle/>
        <a:p>
          <a:endParaRPr lang="en-US"/>
        </a:p>
      </dgm:t>
    </dgm:pt>
    <dgm:pt modelId="{867504DC-309B-457B-8BBA-B2D0F54E119F}" type="sibTrans" cxnId="{9E2BFD56-8CBE-4F5E-BD2A-6B1F467A7D83}">
      <dgm:prSet/>
      <dgm:spPr/>
      <dgm:t>
        <a:bodyPr/>
        <a:lstStyle/>
        <a:p>
          <a:endParaRPr lang="en-US"/>
        </a:p>
      </dgm:t>
    </dgm:pt>
    <dgm:pt modelId="{3AF1AAFB-4F49-48B4-9450-92EECFCE79F2}">
      <dgm:prSet/>
      <dgm:spPr/>
      <dgm:t>
        <a:bodyPr/>
        <a:lstStyle/>
        <a:p>
          <a:r>
            <a:rPr lang="en-US"/>
            <a:t>Local/Supplemental Application (Only Complete one for all projects) </a:t>
          </a:r>
          <a:r>
            <a:rPr lang="en-US" b="1"/>
            <a:t>due by August 8</a:t>
          </a:r>
          <a:r>
            <a:rPr lang="en-US" b="1" baseline="30000"/>
            <a:t>th</a:t>
          </a:r>
          <a:endParaRPr lang="en-US"/>
        </a:p>
      </dgm:t>
    </dgm:pt>
    <dgm:pt modelId="{DF380FDB-43E5-4336-AF8D-0CCA6E490A66}" type="parTrans" cxnId="{392DF9BD-C034-4388-B31E-7C5CCE2D758F}">
      <dgm:prSet/>
      <dgm:spPr/>
      <dgm:t>
        <a:bodyPr/>
        <a:lstStyle/>
        <a:p>
          <a:endParaRPr lang="en-US"/>
        </a:p>
      </dgm:t>
    </dgm:pt>
    <dgm:pt modelId="{299CA4F0-E6DE-420B-A1B8-B5798F05DB18}" type="sibTrans" cxnId="{392DF9BD-C034-4388-B31E-7C5CCE2D758F}">
      <dgm:prSet/>
      <dgm:spPr/>
      <dgm:t>
        <a:bodyPr/>
        <a:lstStyle/>
        <a:p>
          <a:endParaRPr lang="en-US"/>
        </a:p>
      </dgm:t>
    </dgm:pt>
    <dgm:pt modelId="{0317695E-E065-4D23-98B6-E47A71B68E2B}">
      <dgm:prSet/>
      <dgm:spPr/>
      <dgm:t>
        <a:bodyPr/>
        <a:lstStyle/>
        <a:p>
          <a:r>
            <a:rPr lang="en-US"/>
            <a:t>Required attachments listed in Local App</a:t>
          </a:r>
        </a:p>
      </dgm:t>
    </dgm:pt>
    <dgm:pt modelId="{B9E6B9C8-3212-4F6E-A782-CD2254559966}" type="parTrans" cxnId="{C26C9455-A838-4EC0-911D-ED9CFE565093}">
      <dgm:prSet/>
      <dgm:spPr/>
      <dgm:t>
        <a:bodyPr/>
        <a:lstStyle/>
        <a:p>
          <a:endParaRPr lang="en-US"/>
        </a:p>
      </dgm:t>
    </dgm:pt>
    <dgm:pt modelId="{BA0284B6-5F34-46DC-BE91-EA69B0250A80}" type="sibTrans" cxnId="{C26C9455-A838-4EC0-911D-ED9CFE565093}">
      <dgm:prSet/>
      <dgm:spPr/>
      <dgm:t>
        <a:bodyPr/>
        <a:lstStyle/>
        <a:p>
          <a:endParaRPr lang="en-US"/>
        </a:p>
      </dgm:t>
    </dgm:pt>
    <dgm:pt modelId="{72764E82-63A6-424B-AD50-A1F80284DEBA}">
      <dgm:prSet/>
      <dgm:spPr/>
      <dgm:t>
        <a:bodyPr/>
        <a:lstStyle/>
        <a:p>
          <a:r>
            <a:rPr lang="en-US" dirty="0"/>
            <a:t>Copy of E-Snaps application (HUD application) </a:t>
          </a:r>
          <a:r>
            <a:rPr lang="en-US" b="1" dirty="0"/>
            <a:t>due by August 22nd</a:t>
          </a:r>
          <a:endParaRPr lang="en-US" dirty="0"/>
        </a:p>
      </dgm:t>
    </dgm:pt>
    <dgm:pt modelId="{501D85D5-C759-4539-97FE-55F937774232}" type="parTrans" cxnId="{8A66D2E2-81BD-47D6-95AD-170C3451FE7B}">
      <dgm:prSet/>
      <dgm:spPr/>
      <dgm:t>
        <a:bodyPr/>
        <a:lstStyle/>
        <a:p>
          <a:endParaRPr lang="en-US"/>
        </a:p>
      </dgm:t>
    </dgm:pt>
    <dgm:pt modelId="{E1D78D82-30DC-415B-BB1E-72BD31F04FA4}" type="sibTrans" cxnId="{8A66D2E2-81BD-47D6-95AD-170C3451FE7B}">
      <dgm:prSet/>
      <dgm:spPr/>
      <dgm:t>
        <a:bodyPr/>
        <a:lstStyle/>
        <a:p>
          <a:endParaRPr lang="en-US"/>
        </a:p>
      </dgm:t>
    </dgm:pt>
    <dgm:pt modelId="{05F983EC-A371-48E3-A6A1-56F081E87146}" type="pres">
      <dgm:prSet presAssocID="{09982377-E450-4262-B91C-658C1D55DE50}" presName="root" presStyleCnt="0">
        <dgm:presLayoutVars>
          <dgm:dir/>
          <dgm:resizeHandles val="exact"/>
        </dgm:presLayoutVars>
      </dgm:prSet>
      <dgm:spPr/>
    </dgm:pt>
    <dgm:pt modelId="{3E199D38-5343-434B-BD39-60FA64BD43B2}" type="pres">
      <dgm:prSet presAssocID="{580B08A3-C98D-4E1A-82BF-BD0463E11D05}" presName="compNode" presStyleCnt="0"/>
      <dgm:spPr/>
    </dgm:pt>
    <dgm:pt modelId="{C16E25FC-0576-407A-9F84-0B052A1E504E}" type="pres">
      <dgm:prSet presAssocID="{580B08A3-C98D-4E1A-82BF-BD0463E11D05}"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perclip"/>
        </a:ext>
      </dgm:extLst>
    </dgm:pt>
    <dgm:pt modelId="{E1949823-2008-46E5-9626-D9DF52FD7FF5}" type="pres">
      <dgm:prSet presAssocID="{580B08A3-C98D-4E1A-82BF-BD0463E11D05}" presName="iconSpace" presStyleCnt="0"/>
      <dgm:spPr/>
    </dgm:pt>
    <dgm:pt modelId="{4E17151B-DF43-476F-9674-828700DE0741}" type="pres">
      <dgm:prSet presAssocID="{580B08A3-C98D-4E1A-82BF-BD0463E11D05}" presName="parTx" presStyleLbl="revTx" presStyleIdx="0" presStyleCnt="4">
        <dgm:presLayoutVars>
          <dgm:chMax val="0"/>
          <dgm:chPref val="0"/>
        </dgm:presLayoutVars>
      </dgm:prSet>
      <dgm:spPr/>
    </dgm:pt>
    <dgm:pt modelId="{BE421347-DFCB-4F79-ACA7-A276A0AF1919}" type="pres">
      <dgm:prSet presAssocID="{580B08A3-C98D-4E1A-82BF-BD0463E11D05}" presName="txSpace" presStyleCnt="0"/>
      <dgm:spPr/>
    </dgm:pt>
    <dgm:pt modelId="{C90D5DE0-F9F1-48E5-8D0F-94BDC5EB4423}" type="pres">
      <dgm:prSet presAssocID="{580B08A3-C98D-4E1A-82BF-BD0463E11D05}" presName="desTx" presStyleLbl="revTx" presStyleIdx="1" presStyleCnt="4">
        <dgm:presLayoutVars/>
      </dgm:prSet>
      <dgm:spPr/>
    </dgm:pt>
    <dgm:pt modelId="{B2CE5EA4-F1BC-43F9-A09D-216637DC9B43}" type="pres">
      <dgm:prSet presAssocID="{BDCF093F-086A-4F28-ACF5-2638F385FF17}" presName="sibTrans" presStyleCnt="0"/>
      <dgm:spPr/>
    </dgm:pt>
    <dgm:pt modelId="{A213D105-B924-4D6D-AD1E-E3C6EFAD78AA}" type="pres">
      <dgm:prSet presAssocID="{D9D1011A-E8F6-48D0-9268-0E9D3C2401FA}" presName="compNode" presStyleCnt="0"/>
      <dgm:spPr/>
    </dgm:pt>
    <dgm:pt modelId="{27D77ABC-41EB-4983-B6A6-B8409D3B8CFE}" type="pres">
      <dgm:prSet presAssocID="{D9D1011A-E8F6-48D0-9268-0E9D3C2401F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ily Calendar"/>
        </a:ext>
      </dgm:extLst>
    </dgm:pt>
    <dgm:pt modelId="{476913FB-244C-4A3B-BD7D-091B9A87EFB2}" type="pres">
      <dgm:prSet presAssocID="{D9D1011A-E8F6-48D0-9268-0E9D3C2401FA}" presName="iconSpace" presStyleCnt="0"/>
      <dgm:spPr/>
    </dgm:pt>
    <dgm:pt modelId="{3F16041B-FDEE-48A0-8DA9-58C72355D9D7}" type="pres">
      <dgm:prSet presAssocID="{D9D1011A-E8F6-48D0-9268-0E9D3C2401FA}" presName="parTx" presStyleLbl="revTx" presStyleIdx="2" presStyleCnt="4">
        <dgm:presLayoutVars>
          <dgm:chMax val="0"/>
          <dgm:chPref val="0"/>
        </dgm:presLayoutVars>
      </dgm:prSet>
      <dgm:spPr/>
    </dgm:pt>
    <dgm:pt modelId="{E6F950A1-0233-472E-9FC7-32CE08DE8BC4}" type="pres">
      <dgm:prSet presAssocID="{D9D1011A-E8F6-48D0-9268-0E9D3C2401FA}" presName="txSpace" presStyleCnt="0"/>
      <dgm:spPr/>
    </dgm:pt>
    <dgm:pt modelId="{33ABC1ED-3E30-47D0-9195-62961A9FACBC}" type="pres">
      <dgm:prSet presAssocID="{D9D1011A-E8F6-48D0-9268-0E9D3C2401FA}" presName="desTx" presStyleLbl="revTx" presStyleIdx="3" presStyleCnt="4">
        <dgm:presLayoutVars/>
      </dgm:prSet>
      <dgm:spPr/>
    </dgm:pt>
  </dgm:ptLst>
  <dgm:cxnLst>
    <dgm:cxn modelId="{F9555E01-0B11-47B9-BF80-6A130F5DAE39}" type="presOf" srcId="{D197E5D0-0235-444B-B37C-FC7A289E77E8}" destId="{C90D5DE0-F9F1-48E5-8D0F-94BDC5EB4423}" srcOrd="0" destOrd="2" presId="urn:microsoft.com/office/officeart/2018/2/layout/IconLabelDescriptionList"/>
    <dgm:cxn modelId="{FB9EBA15-F0E6-458F-8317-318128CCDB1F}" type="presOf" srcId="{D9D1011A-E8F6-48D0-9268-0E9D3C2401FA}" destId="{3F16041B-FDEE-48A0-8DA9-58C72355D9D7}" srcOrd="0" destOrd="0" presId="urn:microsoft.com/office/officeart/2018/2/layout/IconLabelDescriptionList"/>
    <dgm:cxn modelId="{C01FBA33-293D-4182-8C20-00DA0F3B1104}" type="presOf" srcId="{0317695E-E065-4D23-98B6-E47A71B68E2B}" destId="{33ABC1ED-3E30-47D0-9195-62961A9FACBC}" srcOrd="0" destOrd="2" presId="urn:microsoft.com/office/officeart/2018/2/layout/IconLabelDescriptionList"/>
    <dgm:cxn modelId="{087DFC38-D2A7-47D2-AECB-7C3F1307B214}" srcId="{09982377-E450-4262-B91C-658C1D55DE50}" destId="{D9D1011A-E8F6-48D0-9268-0E9D3C2401FA}" srcOrd="1" destOrd="0" parTransId="{3B11CE69-F2CE-4A84-8B63-9E6D4707594E}" sibTransId="{39ED1A2A-E1FA-4CA5-B137-6E41D373EB26}"/>
    <dgm:cxn modelId="{58A6083A-56C0-4FE5-8858-05C34EFE521D}" type="presOf" srcId="{FBD522D9-7F17-4BC4-9EA0-9CDA07DB1C0E}" destId="{C90D5DE0-F9F1-48E5-8D0F-94BDC5EB4423}" srcOrd="0" destOrd="0" presId="urn:microsoft.com/office/officeart/2018/2/layout/IconLabelDescriptionList"/>
    <dgm:cxn modelId="{93CCDB3B-C171-4BFC-B701-D3778680AB9D}" type="presOf" srcId="{72764E82-63A6-424B-AD50-A1F80284DEBA}" destId="{33ABC1ED-3E30-47D0-9195-62961A9FACBC}" srcOrd="0" destOrd="3" presId="urn:microsoft.com/office/officeart/2018/2/layout/IconLabelDescriptionList"/>
    <dgm:cxn modelId="{8DBFBB46-038B-4687-B64B-7C328C712AD0}" srcId="{580B08A3-C98D-4E1A-82BF-BD0463E11D05}" destId="{D197E5D0-0235-444B-B37C-FC7A289E77E8}" srcOrd="1" destOrd="0" parTransId="{DDDCD18B-D50D-49C7-80A5-FD4C40F08E21}" sibTransId="{043A52C3-3ED2-4E85-A5BA-E7FD7765EAE9}"/>
    <dgm:cxn modelId="{C26C9455-A838-4EC0-911D-ED9CFE565093}" srcId="{3AF1AAFB-4F49-48B4-9450-92EECFCE79F2}" destId="{0317695E-E065-4D23-98B6-E47A71B68E2B}" srcOrd="0" destOrd="0" parTransId="{B9E6B9C8-3212-4F6E-A782-CD2254559966}" sibTransId="{BA0284B6-5F34-46DC-BE91-EA69B0250A80}"/>
    <dgm:cxn modelId="{9E2BFD56-8CBE-4F5E-BD2A-6B1F467A7D83}" srcId="{D9D1011A-E8F6-48D0-9268-0E9D3C2401FA}" destId="{691DEF2A-4C4E-4015-9DAF-F99D192EE03B}" srcOrd="0" destOrd="0" parTransId="{C65FDB55-4B9C-42FE-859E-4FF712C5F3C8}" sibTransId="{867504DC-309B-457B-8BBA-B2D0F54E119F}"/>
    <dgm:cxn modelId="{2AA2087C-3772-4588-8A73-9F04B5757BD4}" srcId="{09982377-E450-4262-B91C-658C1D55DE50}" destId="{580B08A3-C98D-4E1A-82BF-BD0463E11D05}" srcOrd="0" destOrd="0" parTransId="{29D213A8-9469-4788-B1F2-FE2007EDBDB6}" sibTransId="{BDCF093F-086A-4F28-ACF5-2638F385FF17}"/>
    <dgm:cxn modelId="{FEC5D686-1369-46D5-BFB7-4997BF07D9A9}" type="presOf" srcId="{09982377-E450-4262-B91C-658C1D55DE50}" destId="{05F983EC-A371-48E3-A6A1-56F081E87146}" srcOrd="0" destOrd="0" presId="urn:microsoft.com/office/officeart/2018/2/layout/IconLabelDescriptionList"/>
    <dgm:cxn modelId="{EB8D1299-56EC-4F9A-A160-74D4E707F9A8}" type="presOf" srcId="{580B08A3-C98D-4E1A-82BF-BD0463E11D05}" destId="{4E17151B-DF43-476F-9674-828700DE0741}" srcOrd="0" destOrd="0" presId="urn:microsoft.com/office/officeart/2018/2/layout/IconLabelDescriptionList"/>
    <dgm:cxn modelId="{2916969C-2B6D-4FBE-9D1B-B0B1B241CC15}" type="presOf" srcId="{691DEF2A-4C4E-4015-9DAF-F99D192EE03B}" destId="{33ABC1ED-3E30-47D0-9195-62961A9FACBC}" srcOrd="0" destOrd="0" presId="urn:microsoft.com/office/officeart/2018/2/layout/IconLabelDescriptionList"/>
    <dgm:cxn modelId="{B4BDBCBB-96A9-4B24-A206-A0E08626A936}" srcId="{580B08A3-C98D-4E1A-82BF-BD0463E11D05}" destId="{FBD522D9-7F17-4BC4-9EA0-9CDA07DB1C0E}" srcOrd="0" destOrd="0" parTransId="{479DDD91-1369-48DF-8A63-870DD7B7CAA9}" sibTransId="{1C6C73E5-7E90-47B3-B0F8-30EFBCF4F825}"/>
    <dgm:cxn modelId="{392DF9BD-C034-4388-B31E-7C5CCE2D758F}" srcId="{D9D1011A-E8F6-48D0-9268-0E9D3C2401FA}" destId="{3AF1AAFB-4F49-48B4-9450-92EECFCE79F2}" srcOrd="1" destOrd="0" parTransId="{DF380FDB-43E5-4336-AF8D-0CCA6E490A66}" sibTransId="{299CA4F0-E6DE-420B-A1B8-B5798F05DB18}"/>
    <dgm:cxn modelId="{EE9035C6-F101-44EA-B700-097819D7882C}" srcId="{FBD522D9-7F17-4BC4-9EA0-9CDA07DB1C0E}" destId="{5FD80BFF-1E29-449B-9480-A700AFAB58B0}" srcOrd="0" destOrd="0" parTransId="{CA46C73A-FDBC-43E6-A379-B600F9260B7D}" sibTransId="{368C9C2B-C9CE-42CD-A6E2-A66DCEB69045}"/>
    <dgm:cxn modelId="{06461FE2-8F7B-4E6F-BCA5-498B663D345C}" type="presOf" srcId="{3AF1AAFB-4F49-48B4-9450-92EECFCE79F2}" destId="{33ABC1ED-3E30-47D0-9195-62961A9FACBC}" srcOrd="0" destOrd="1" presId="urn:microsoft.com/office/officeart/2018/2/layout/IconLabelDescriptionList"/>
    <dgm:cxn modelId="{8A66D2E2-81BD-47D6-95AD-170C3451FE7B}" srcId="{D9D1011A-E8F6-48D0-9268-0E9D3C2401FA}" destId="{72764E82-63A6-424B-AD50-A1F80284DEBA}" srcOrd="2" destOrd="0" parTransId="{501D85D5-C759-4539-97FE-55F937774232}" sibTransId="{E1D78D82-30DC-415B-BB1E-72BD31F04FA4}"/>
    <dgm:cxn modelId="{7B9C32F2-CAC3-459E-89ED-371CF52EAEA5}" type="presOf" srcId="{5FD80BFF-1E29-449B-9480-A700AFAB58B0}" destId="{C90D5DE0-F9F1-48E5-8D0F-94BDC5EB4423}" srcOrd="0" destOrd="1" presId="urn:microsoft.com/office/officeart/2018/2/layout/IconLabelDescriptionList"/>
    <dgm:cxn modelId="{B87155C5-F9E1-4455-B6A4-C69D62C3BF5B}" type="presParOf" srcId="{05F983EC-A371-48E3-A6A1-56F081E87146}" destId="{3E199D38-5343-434B-BD39-60FA64BD43B2}" srcOrd="0" destOrd="0" presId="urn:microsoft.com/office/officeart/2018/2/layout/IconLabelDescriptionList"/>
    <dgm:cxn modelId="{844AFFA5-4437-4B0D-B8FF-AF3175F2679D}" type="presParOf" srcId="{3E199D38-5343-434B-BD39-60FA64BD43B2}" destId="{C16E25FC-0576-407A-9F84-0B052A1E504E}" srcOrd="0" destOrd="0" presId="urn:microsoft.com/office/officeart/2018/2/layout/IconLabelDescriptionList"/>
    <dgm:cxn modelId="{045AC949-B737-487E-A2BA-3FD96F567127}" type="presParOf" srcId="{3E199D38-5343-434B-BD39-60FA64BD43B2}" destId="{E1949823-2008-46E5-9626-D9DF52FD7FF5}" srcOrd="1" destOrd="0" presId="urn:microsoft.com/office/officeart/2018/2/layout/IconLabelDescriptionList"/>
    <dgm:cxn modelId="{5262C680-FCD1-4B1C-824F-DAD1D856EC0A}" type="presParOf" srcId="{3E199D38-5343-434B-BD39-60FA64BD43B2}" destId="{4E17151B-DF43-476F-9674-828700DE0741}" srcOrd="2" destOrd="0" presId="urn:microsoft.com/office/officeart/2018/2/layout/IconLabelDescriptionList"/>
    <dgm:cxn modelId="{B54D292F-3050-4A9A-A0A2-477B5C9F71E2}" type="presParOf" srcId="{3E199D38-5343-434B-BD39-60FA64BD43B2}" destId="{BE421347-DFCB-4F79-ACA7-A276A0AF1919}" srcOrd="3" destOrd="0" presId="urn:microsoft.com/office/officeart/2018/2/layout/IconLabelDescriptionList"/>
    <dgm:cxn modelId="{23AAA7FA-A8F7-4609-87C5-3A7C960A407C}" type="presParOf" srcId="{3E199D38-5343-434B-BD39-60FA64BD43B2}" destId="{C90D5DE0-F9F1-48E5-8D0F-94BDC5EB4423}" srcOrd="4" destOrd="0" presId="urn:microsoft.com/office/officeart/2018/2/layout/IconLabelDescriptionList"/>
    <dgm:cxn modelId="{D09AE94A-6A0E-45A2-A0FB-7568DA7C6559}" type="presParOf" srcId="{05F983EC-A371-48E3-A6A1-56F081E87146}" destId="{B2CE5EA4-F1BC-43F9-A09D-216637DC9B43}" srcOrd="1" destOrd="0" presId="urn:microsoft.com/office/officeart/2018/2/layout/IconLabelDescriptionList"/>
    <dgm:cxn modelId="{3AD7A505-C5BF-4FBC-BC3A-9402ED95C959}" type="presParOf" srcId="{05F983EC-A371-48E3-A6A1-56F081E87146}" destId="{A213D105-B924-4D6D-AD1E-E3C6EFAD78AA}" srcOrd="2" destOrd="0" presId="urn:microsoft.com/office/officeart/2018/2/layout/IconLabelDescriptionList"/>
    <dgm:cxn modelId="{A73E9D0C-7D85-44BE-98A5-6DC301ACCB2B}" type="presParOf" srcId="{A213D105-B924-4D6D-AD1E-E3C6EFAD78AA}" destId="{27D77ABC-41EB-4983-B6A6-B8409D3B8CFE}" srcOrd="0" destOrd="0" presId="urn:microsoft.com/office/officeart/2018/2/layout/IconLabelDescriptionList"/>
    <dgm:cxn modelId="{FEAAAC98-0157-4E68-91DE-9AF683E1A045}" type="presParOf" srcId="{A213D105-B924-4D6D-AD1E-E3C6EFAD78AA}" destId="{476913FB-244C-4A3B-BD7D-091B9A87EFB2}" srcOrd="1" destOrd="0" presId="urn:microsoft.com/office/officeart/2018/2/layout/IconLabelDescriptionList"/>
    <dgm:cxn modelId="{D9D0CB33-C17C-44DE-8833-EFD8D6A9552A}" type="presParOf" srcId="{A213D105-B924-4D6D-AD1E-E3C6EFAD78AA}" destId="{3F16041B-FDEE-48A0-8DA9-58C72355D9D7}" srcOrd="2" destOrd="0" presId="urn:microsoft.com/office/officeart/2018/2/layout/IconLabelDescriptionList"/>
    <dgm:cxn modelId="{55B2A29A-A55F-414C-B6D7-ECF78A1B1196}" type="presParOf" srcId="{A213D105-B924-4D6D-AD1E-E3C6EFAD78AA}" destId="{E6F950A1-0233-472E-9FC7-32CE08DE8BC4}" srcOrd="3" destOrd="0" presId="urn:microsoft.com/office/officeart/2018/2/layout/IconLabelDescriptionList"/>
    <dgm:cxn modelId="{0611FDED-C43E-4BA4-B48B-1597300E80A6}" type="presParOf" srcId="{A213D105-B924-4D6D-AD1E-E3C6EFAD78AA}" destId="{33ABC1ED-3E30-47D0-9195-62961A9FACBC}"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2C6D9B-563D-4845-B6BC-242A040293C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9D6290A3-94E5-4906-9F1C-ECF0AEA22E77}">
      <dgm:prSet/>
      <dgm:spPr/>
      <dgm:t>
        <a:bodyPr/>
        <a:lstStyle/>
        <a:p>
          <a:r>
            <a:rPr lang="en-US" dirty="0">
              <a:hlinkClick xmlns:r="http://schemas.openxmlformats.org/officeDocument/2006/relationships" r:id="rId1"/>
            </a:rPr>
            <a:t>Read through the HUD Detailed Application Instructions </a:t>
          </a:r>
          <a:endParaRPr lang="en-US" dirty="0"/>
        </a:p>
      </dgm:t>
    </dgm:pt>
    <dgm:pt modelId="{D7FCB3A5-3997-4073-8C2D-80ED4B540AEF}" type="parTrans" cxnId="{B2B5106E-02AF-45D7-AB2B-12E04C345954}">
      <dgm:prSet/>
      <dgm:spPr/>
      <dgm:t>
        <a:bodyPr/>
        <a:lstStyle/>
        <a:p>
          <a:endParaRPr lang="en-US"/>
        </a:p>
      </dgm:t>
    </dgm:pt>
    <dgm:pt modelId="{A0B8BB2F-AB4A-4FCC-B5A2-D2787A6E0727}" type="sibTrans" cxnId="{B2B5106E-02AF-45D7-AB2B-12E04C345954}">
      <dgm:prSet/>
      <dgm:spPr/>
      <dgm:t>
        <a:bodyPr/>
        <a:lstStyle/>
        <a:p>
          <a:endParaRPr lang="en-US"/>
        </a:p>
      </dgm:t>
    </dgm:pt>
    <dgm:pt modelId="{75E9501F-F1DA-4F64-ABC5-B8241A068522}">
      <dgm:prSet/>
      <dgm:spPr/>
      <dgm:t>
        <a:bodyPr/>
        <a:lstStyle/>
        <a:p>
          <a:r>
            <a:rPr lang="en-US" dirty="0">
              <a:hlinkClick xmlns:r="http://schemas.openxmlformats.org/officeDocument/2006/relationships" r:id="rId1"/>
            </a:rPr>
            <a:t>Use the </a:t>
          </a:r>
          <a:r>
            <a:rPr lang="en-US" dirty="0" err="1">
              <a:hlinkClick xmlns:r="http://schemas.openxmlformats.org/officeDocument/2006/relationships" r:id="rId1"/>
            </a:rPr>
            <a:t>eSnaps</a:t>
          </a:r>
          <a:r>
            <a:rPr lang="en-US" dirty="0">
              <a:hlinkClick xmlns:r="http://schemas.openxmlformats.org/officeDocument/2006/relationships" r:id="rId1"/>
            </a:rPr>
            <a:t> Navigational Guide </a:t>
          </a:r>
          <a:endParaRPr lang="en-US" dirty="0"/>
        </a:p>
      </dgm:t>
    </dgm:pt>
    <dgm:pt modelId="{C0C8EB0E-9A4E-49B1-AE5E-55BAFBA20C3E}" type="parTrans" cxnId="{597756D6-E454-4308-96A9-A70F367819F2}">
      <dgm:prSet/>
      <dgm:spPr/>
      <dgm:t>
        <a:bodyPr/>
        <a:lstStyle/>
        <a:p>
          <a:endParaRPr lang="en-US"/>
        </a:p>
      </dgm:t>
    </dgm:pt>
    <dgm:pt modelId="{E6A9E11E-5600-4511-9419-041261030349}" type="sibTrans" cxnId="{597756D6-E454-4308-96A9-A70F367819F2}">
      <dgm:prSet/>
      <dgm:spPr/>
      <dgm:t>
        <a:bodyPr/>
        <a:lstStyle/>
        <a:p>
          <a:endParaRPr lang="en-US"/>
        </a:p>
      </dgm:t>
    </dgm:pt>
    <dgm:pt modelId="{2F6DA33E-57A5-4D1C-86D2-2B9B4F91BD2C}">
      <dgm:prSet/>
      <dgm:spPr/>
      <dgm:t>
        <a:bodyPr/>
        <a:lstStyle/>
        <a:p>
          <a:r>
            <a:rPr lang="en-US"/>
            <a:t>HUD Scores each question separately, so repetition is your friend</a:t>
          </a:r>
        </a:p>
      </dgm:t>
    </dgm:pt>
    <dgm:pt modelId="{A663A585-309D-421D-9184-CDFAA7167EBD}" type="parTrans" cxnId="{D0CFFEAC-A202-4B3B-B3F5-C4103D262DED}">
      <dgm:prSet/>
      <dgm:spPr/>
      <dgm:t>
        <a:bodyPr/>
        <a:lstStyle/>
        <a:p>
          <a:endParaRPr lang="en-US"/>
        </a:p>
      </dgm:t>
    </dgm:pt>
    <dgm:pt modelId="{E8E84451-A80C-4164-996D-920EE421549B}" type="sibTrans" cxnId="{D0CFFEAC-A202-4B3B-B3F5-C4103D262DED}">
      <dgm:prSet/>
      <dgm:spPr/>
      <dgm:t>
        <a:bodyPr/>
        <a:lstStyle/>
        <a:p>
          <a:endParaRPr lang="en-US"/>
        </a:p>
      </dgm:t>
    </dgm:pt>
    <dgm:pt modelId="{D1DAEB3D-56CF-4530-91E1-87DB3551F774}">
      <dgm:prSet/>
      <dgm:spPr/>
      <dgm:t>
        <a:bodyPr/>
        <a:lstStyle/>
        <a:p>
          <a:r>
            <a:rPr lang="en-US"/>
            <a:t>Double check all attachments</a:t>
          </a:r>
        </a:p>
      </dgm:t>
    </dgm:pt>
    <dgm:pt modelId="{22C1F8EC-6314-4CCD-A886-31123AFB754F}" type="parTrans" cxnId="{B6AE3907-C914-400C-BF48-2E2251AE4BAF}">
      <dgm:prSet/>
      <dgm:spPr/>
      <dgm:t>
        <a:bodyPr/>
        <a:lstStyle/>
        <a:p>
          <a:endParaRPr lang="en-US"/>
        </a:p>
      </dgm:t>
    </dgm:pt>
    <dgm:pt modelId="{E614B561-8879-4030-A3CC-CF49136D8239}" type="sibTrans" cxnId="{B6AE3907-C914-400C-BF48-2E2251AE4BAF}">
      <dgm:prSet/>
      <dgm:spPr/>
      <dgm:t>
        <a:bodyPr/>
        <a:lstStyle/>
        <a:p>
          <a:endParaRPr lang="en-US"/>
        </a:p>
      </dgm:t>
    </dgm:pt>
    <dgm:pt modelId="{562A27CB-B6B0-42B1-9648-F4639FD3C90A}">
      <dgm:prSet/>
      <dgm:spPr/>
      <dgm:t>
        <a:bodyPr/>
        <a:lstStyle/>
        <a:p>
          <a:r>
            <a:rPr lang="en-US">
              <a:hlinkClick xmlns:r="http://schemas.openxmlformats.org/officeDocument/2006/relationships" r:id="rId2"/>
            </a:rPr>
            <a:t>Form 2880 Guidance</a:t>
          </a:r>
          <a:endParaRPr lang="en-US"/>
        </a:p>
      </dgm:t>
    </dgm:pt>
    <dgm:pt modelId="{E2E49F36-F554-490C-8B50-9B4012B3442A}" type="parTrans" cxnId="{5C995AD2-649A-4544-BAD7-1A2D77A2EB54}">
      <dgm:prSet/>
      <dgm:spPr/>
      <dgm:t>
        <a:bodyPr/>
        <a:lstStyle/>
        <a:p>
          <a:endParaRPr lang="en-US"/>
        </a:p>
      </dgm:t>
    </dgm:pt>
    <dgm:pt modelId="{2A809509-FE37-4F5F-82CD-01881C521907}" type="sibTrans" cxnId="{5C995AD2-649A-4544-BAD7-1A2D77A2EB54}">
      <dgm:prSet/>
      <dgm:spPr/>
      <dgm:t>
        <a:bodyPr/>
        <a:lstStyle/>
        <a:p>
          <a:endParaRPr lang="en-US"/>
        </a:p>
      </dgm:t>
    </dgm:pt>
    <dgm:pt modelId="{7DF74471-B22F-4E3C-A5AE-BD47D072D112}">
      <dgm:prSet/>
      <dgm:spPr/>
      <dgm:t>
        <a:bodyPr/>
        <a:lstStyle/>
        <a:p>
          <a:r>
            <a:rPr lang="en-US"/>
            <a:t>Remember the 25% match requirement </a:t>
          </a:r>
        </a:p>
      </dgm:t>
    </dgm:pt>
    <dgm:pt modelId="{231FDF4D-CF86-4992-8C61-BEF07759377E}" type="parTrans" cxnId="{0F3F5A00-7A64-43A5-915A-2B5A24B7FF62}">
      <dgm:prSet/>
      <dgm:spPr/>
      <dgm:t>
        <a:bodyPr/>
        <a:lstStyle/>
        <a:p>
          <a:endParaRPr lang="en-US"/>
        </a:p>
      </dgm:t>
    </dgm:pt>
    <dgm:pt modelId="{2C6C4771-9FF1-4CD5-86FF-3B91B5F09384}" type="sibTrans" cxnId="{0F3F5A00-7A64-43A5-915A-2B5A24B7FF62}">
      <dgm:prSet/>
      <dgm:spPr/>
      <dgm:t>
        <a:bodyPr/>
        <a:lstStyle/>
        <a:p>
          <a:endParaRPr lang="en-US"/>
        </a:p>
      </dgm:t>
    </dgm:pt>
    <dgm:pt modelId="{B668A8D7-CF40-49CF-A6A0-D51535369AF6}" type="pres">
      <dgm:prSet presAssocID="{432C6D9B-563D-4845-B6BC-242A040293C3}" presName="root" presStyleCnt="0">
        <dgm:presLayoutVars>
          <dgm:dir/>
          <dgm:resizeHandles val="exact"/>
        </dgm:presLayoutVars>
      </dgm:prSet>
      <dgm:spPr/>
    </dgm:pt>
    <dgm:pt modelId="{081F9C54-9A43-46FB-91A2-263A19186E8F}" type="pres">
      <dgm:prSet presAssocID="{9D6290A3-94E5-4906-9F1C-ECF0AEA22E77}" presName="compNode" presStyleCnt="0"/>
      <dgm:spPr/>
    </dgm:pt>
    <dgm:pt modelId="{BC59077C-3119-48A6-8E84-7FE18E1FA5CE}" type="pres">
      <dgm:prSet presAssocID="{9D6290A3-94E5-4906-9F1C-ECF0AEA22E77}" presName="bgRect" presStyleLbl="bgShp" presStyleIdx="0" presStyleCnt="6"/>
      <dgm:spPr/>
    </dgm:pt>
    <dgm:pt modelId="{C138B58E-4A32-4E0F-8831-D4981F1BA08A}" type="pres">
      <dgm:prSet presAssocID="{9D6290A3-94E5-4906-9F1C-ECF0AEA22E77}" presName="iconRect" presStyleLbl="node1" presStyleIdx="0"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34DC2ECC-ED82-485D-9B30-72BF0F04A281}" type="pres">
      <dgm:prSet presAssocID="{9D6290A3-94E5-4906-9F1C-ECF0AEA22E77}" presName="spaceRect" presStyleCnt="0"/>
      <dgm:spPr/>
    </dgm:pt>
    <dgm:pt modelId="{CFF0CCB0-BC94-4E63-8B94-89DCFE3E66FE}" type="pres">
      <dgm:prSet presAssocID="{9D6290A3-94E5-4906-9F1C-ECF0AEA22E77}" presName="parTx" presStyleLbl="revTx" presStyleIdx="0" presStyleCnt="6">
        <dgm:presLayoutVars>
          <dgm:chMax val="0"/>
          <dgm:chPref val="0"/>
        </dgm:presLayoutVars>
      </dgm:prSet>
      <dgm:spPr/>
    </dgm:pt>
    <dgm:pt modelId="{B1920A74-0887-49FD-8BB7-ED0F211965E3}" type="pres">
      <dgm:prSet presAssocID="{A0B8BB2F-AB4A-4FCC-B5A2-D2787A6E0727}" presName="sibTrans" presStyleCnt="0"/>
      <dgm:spPr/>
    </dgm:pt>
    <dgm:pt modelId="{3BF79E09-F555-4913-8743-E194F6C499ED}" type="pres">
      <dgm:prSet presAssocID="{75E9501F-F1DA-4F64-ABC5-B8241A068522}" presName="compNode" presStyleCnt="0"/>
      <dgm:spPr/>
    </dgm:pt>
    <dgm:pt modelId="{FEE8ED47-3D98-47D1-91C1-87CE70037FB6}" type="pres">
      <dgm:prSet presAssocID="{75E9501F-F1DA-4F64-ABC5-B8241A068522}" presName="bgRect" presStyleLbl="bgShp" presStyleIdx="1" presStyleCnt="6" custLinFactNeighborX="-11469" custLinFactNeighborY="3127"/>
      <dgm:spPr/>
    </dgm:pt>
    <dgm:pt modelId="{DE1D85C2-C7C7-4C03-A97F-C1700E5AF3DC}" type="pres">
      <dgm:prSet presAssocID="{75E9501F-F1DA-4F64-ABC5-B8241A068522}" presName="iconRect" presStyleLbl="node1" presStyleIdx="1"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p with pin"/>
        </a:ext>
      </dgm:extLst>
    </dgm:pt>
    <dgm:pt modelId="{3514582F-8D6E-49DB-B9ED-0F3F43AC8CFC}" type="pres">
      <dgm:prSet presAssocID="{75E9501F-F1DA-4F64-ABC5-B8241A068522}" presName="spaceRect" presStyleCnt="0"/>
      <dgm:spPr/>
    </dgm:pt>
    <dgm:pt modelId="{EEA2D2F7-72AD-4448-8930-13BB331F9BC6}" type="pres">
      <dgm:prSet presAssocID="{75E9501F-F1DA-4F64-ABC5-B8241A068522}" presName="parTx" presStyleLbl="revTx" presStyleIdx="1" presStyleCnt="6">
        <dgm:presLayoutVars>
          <dgm:chMax val="0"/>
          <dgm:chPref val="0"/>
        </dgm:presLayoutVars>
      </dgm:prSet>
      <dgm:spPr/>
    </dgm:pt>
    <dgm:pt modelId="{C135E90A-3778-47B5-A366-BC41CCCD179D}" type="pres">
      <dgm:prSet presAssocID="{E6A9E11E-5600-4511-9419-041261030349}" presName="sibTrans" presStyleCnt="0"/>
      <dgm:spPr/>
    </dgm:pt>
    <dgm:pt modelId="{E6FCC8C0-BB7B-4443-85A8-1224E2661852}" type="pres">
      <dgm:prSet presAssocID="{2F6DA33E-57A5-4D1C-86D2-2B9B4F91BD2C}" presName="compNode" presStyleCnt="0"/>
      <dgm:spPr/>
    </dgm:pt>
    <dgm:pt modelId="{421B68DA-7F0D-48A8-9349-0C9911F8E1FA}" type="pres">
      <dgm:prSet presAssocID="{2F6DA33E-57A5-4D1C-86D2-2B9B4F91BD2C}" presName="bgRect" presStyleLbl="bgShp" presStyleIdx="2" presStyleCnt="6"/>
      <dgm:spPr/>
    </dgm:pt>
    <dgm:pt modelId="{E7324300-97BD-4CC2-9123-036F82F87808}" type="pres">
      <dgm:prSet presAssocID="{2F6DA33E-57A5-4D1C-86D2-2B9B4F91BD2C}" presName="iconRect" presStyleLbl="node1" presStyleIdx="2"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E5B07632-1A52-4C65-972F-D115E198BF4A}" type="pres">
      <dgm:prSet presAssocID="{2F6DA33E-57A5-4D1C-86D2-2B9B4F91BD2C}" presName="spaceRect" presStyleCnt="0"/>
      <dgm:spPr/>
    </dgm:pt>
    <dgm:pt modelId="{3FD10863-8167-4D86-95E7-52EE0D1F9649}" type="pres">
      <dgm:prSet presAssocID="{2F6DA33E-57A5-4D1C-86D2-2B9B4F91BD2C}" presName="parTx" presStyleLbl="revTx" presStyleIdx="2" presStyleCnt="6">
        <dgm:presLayoutVars>
          <dgm:chMax val="0"/>
          <dgm:chPref val="0"/>
        </dgm:presLayoutVars>
      </dgm:prSet>
      <dgm:spPr/>
    </dgm:pt>
    <dgm:pt modelId="{FF4DE8EC-4439-4A3E-A1D2-9FCADEE804F9}" type="pres">
      <dgm:prSet presAssocID="{E8E84451-A80C-4164-996D-920EE421549B}" presName="sibTrans" presStyleCnt="0"/>
      <dgm:spPr/>
    </dgm:pt>
    <dgm:pt modelId="{2AEFF76D-2982-4AAB-9747-5CAE61D044FC}" type="pres">
      <dgm:prSet presAssocID="{D1DAEB3D-56CF-4530-91E1-87DB3551F774}" presName="compNode" presStyleCnt="0"/>
      <dgm:spPr/>
    </dgm:pt>
    <dgm:pt modelId="{A36FB6B2-D189-4BEF-B2C6-64FB8E8BF312}" type="pres">
      <dgm:prSet presAssocID="{D1DAEB3D-56CF-4530-91E1-87DB3551F774}" presName="bgRect" presStyleLbl="bgShp" presStyleIdx="3" presStyleCnt="6"/>
      <dgm:spPr/>
    </dgm:pt>
    <dgm:pt modelId="{6260C1B3-3C1D-450C-8583-1890296C3F96}" type="pres">
      <dgm:prSet presAssocID="{D1DAEB3D-56CF-4530-91E1-87DB3551F774}" presName="iconRect" presStyleLbl="node1" presStyleIdx="3"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aperclip"/>
        </a:ext>
      </dgm:extLst>
    </dgm:pt>
    <dgm:pt modelId="{F8FAF4A4-E293-4D6C-98EB-127EFE00C24C}" type="pres">
      <dgm:prSet presAssocID="{D1DAEB3D-56CF-4530-91E1-87DB3551F774}" presName="spaceRect" presStyleCnt="0"/>
      <dgm:spPr/>
    </dgm:pt>
    <dgm:pt modelId="{F9B72A20-2AAF-43A5-8559-9CEC69E70D2B}" type="pres">
      <dgm:prSet presAssocID="{D1DAEB3D-56CF-4530-91E1-87DB3551F774}" presName="parTx" presStyleLbl="revTx" presStyleIdx="3" presStyleCnt="6">
        <dgm:presLayoutVars>
          <dgm:chMax val="0"/>
          <dgm:chPref val="0"/>
        </dgm:presLayoutVars>
      </dgm:prSet>
      <dgm:spPr/>
    </dgm:pt>
    <dgm:pt modelId="{6D92C211-C108-4A0F-B62F-9EFA500A3003}" type="pres">
      <dgm:prSet presAssocID="{E614B561-8879-4030-A3CC-CF49136D8239}" presName="sibTrans" presStyleCnt="0"/>
      <dgm:spPr/>
    </dgm:pt>
    <dgm:pt modelId="{673F42D2-EAA4-4093-9430-710D870B7C50}" type="pres">
      <dgm:prSet presAssocID="{562A27CB-B6B0-42B1-9648-F4639FD3C90A}" presName="compNode" presStyleCnt="0"/>
      <dgm:spPr/>
    </dgm:pt>
    <dgm:pt modelId="{4712BF6F-A58E-46CB-84B9-58F48E44711C}" type="pres">
      <dgm:prSet presAssocID="{562A27CB-B6B0-42B1-9648-F4639FD3C90A}" presName="bgRect" presStyleLbl="bgShp" presStyleIdx="4" presStyleCnt="6"/>
      <dgm:spPr/>
    </dgm:pt>
    <dgm:pt modelId="{DE28BECE-8A71-40DB-8EDA-BF97CB6B911E}" type="pres">
      <dgm:prSet presAssocID="{562A27CB-B6B0-42B1-9648-F4639FD3C90A}" presName="iconRect" presStyleLbl="node1" presStyleIdx="4"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cument"/>
        </a:ext>
      </dgm:extLst>
    </dgm:pt>
    <dgm:pt modelId="{86833124-CFED-49E3-A7E0-AEE1DBD07F8F}" type="pres">
      <dgm:prSet presAssocID="{562A27CB-B6B0-42B1-9648-F4639FD3C90A}" presName="spaceRect" presStyleCnt="0"/>
      <dgm:spPr/>
    </dgm:pt>
    <dgm:pt modelId="{DB2D0CE2-D9BD-4711-B3A3-8C3EFD68283C}" type="pres">
      <dgm:prSet presAssocID="{562A27CB-B6B0-42B1-9648-F4639FD3C90A}" presName="parTx" presStyleLbl="revTx" presStyleIdx="4" presStyleCnt="6">
        <dgm:presLayoutVars>
          <dgm:chMax val="0"/>
          <dgm:chPref val="0"/>
        </dgm:presLayoutVars>
      </dgm:prSet>
      <dgm:spPr/>
    </dgm:pt>
    <dgm:pt modelId="{73AFB206-F5A6-4A74-933D-B76BFD966AAD}" type="pres">
      <dgm:prSet presAssocID="{2A809509-FE37-4F5F-82CD-01881C521907}" presName="sibTrans" presStyleCnt="0"/>
      <dgm:spPr/>
    </dgm:pt>
    <dgm:pt modelId="{B5E0C059-ACC6-4373-9553-0637E845E229}" type="pres">
      <dgm:prSet presAssocID="{7DF74471-B22F-4E3C-A5AE-BD47D072D112}" presName="compNode" presStyleCnt="0"/>
      <dgm:spPr/>
    </dgm:pt>
    <dgm:pt modelId="{F0076CEA-3FB0-4248-95C9-64B3130B7B74}" type="pres">
      <dgm:prSet presAssocID="{7DF74471-B22F-4E3C-A5AE-BD47D072D112}" presName="bgRect" presStyleLbl="bgShp" presStyleIdx="5" presStyleCnt="6"/>
      <dgm:spPr/>
    </dgm:pt>
    <dgm:pt modelId="{A053299A-48C4-4A80-9ACE-7E603A0E36DA}" type="pres">
      <dgm:prSet presAssocID="{7DF74471-B22F-4E3C-A5AE-BD47D072D112}" presName="iconRect" presStyleLbl="node1" presStyleIdx="5" presStyleCnt="6"/>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occer"/>
        </a:ext>
      </dgm:extLst>
    </dgm:pt>
    <dgm:pt modelId="{850CE9DE-9219-47E2-9E20-FF415BA65AE5}" type="pres">
      <dgm:prSet presAssocID="{7DF74471-B22F-4E3C-A5AE-BD47D072D112}" presName="spaceRect" presStyleCnt="0"/>
      <dgm:spPr/>
    </dgm:pt>
    <dgm:pt modelId="{492F2216-BE9D-4209-B516-040AD353148D}" type="pres">
      <dgm:prSet presAssocID="{7DF74471-B22F-4E3C-A5AE-BD47D072D112}" presName="parTx" presStyleLbl="revTx" presStyleIdx="5" presStyleCnt="6">
        <dgm:presLayoutVars>
          <dgm:chMax val="0"/>
          <dgm:chPref val="0"/>
        </dgm:presLayoutVars>
      </dgm:prSet>
      <dgm:spPr/>
    </dgm:pt>
  </dgm:ptLst>
  <dgm:cxnLst>
    <dgm:cxn modelId="{0F3F5A00-7A64-43A5-915A-2B5A24B7FF62}" srcId="{432C6D9B-563D-4845-B6BC-242A040293C3}" destId="{7DF74471-B22F-4E3C-A5AE-BD47D072D112}" srcOrd="5" destOrd="0" parTransId="{231FDF4D-CF86-4992-8C61-BEF07759377E}" sibTransId="{2C6C4771-9FF1-4CD5-86FF-3B91B5F09384}"/>
    <dgm:cxn modelId="{B6AE3907-C914-400C-BF48-2E2251AE4BAF}" srcId="{432C6D9B-563D-4845-B6BC-242A040293C3}" destId="{D1DAEB3D-56CF-4530-91E1-87DB3551F774}" srcOrd="3" destOrd="0" parTransId="{22C1F8EC-6314-4CCD-A886-31123AFB754F}" sibTransId="{E614B561-8879-4030-A3CC-CF49136D8239}"/>
    <dgm:cxn modelId="{20ACDC2B-2563-4AAB-BECF-5119B1B4278F}" type="presOf" srcId="{75E9501F-F1DA-4F64-ABC5-B8241A068522}" destId="{EEA2D2F7-72AD-4448-8930-13BB331F9BC6}" srcOrd="0" destOrd="0" presId="urn:microsoft.com/office/officeart/2018/2/layout/IconVerticalSolidList"/>
    <dgm:cxn modelId="{BDADA72D-FD4B-4832-BACE-4B742DAF6F2C}" type="presOf" srcId="{D1DAEB3D-56CF-4530-91E1-87DB3551F774}" destId="{F9B72A20-2AAF-43A5-8559-9CEC69E70D2B}" srcOrd="0" destOrd="0" presId="urn:microsoft.com/office/officeart/2018/2/layout/IconVerticalSolidList"/>
    <dgm:cxn modelId="{B2B5106E-02AF-45D7-AB2B-12E04C345954}" srcId="{432C6D9B-563D-4845-B6BC-242A040293C3}" destId="{9D6290A3-94E5-4906-9F1C-ECF0AEA22E77}" srcOrd="0" destOrd="0" parTransId="{D7FCB3A5-3997-4073-8C2D-80ED4B540AEF}" sibTransId="{A0B8BB2F-AB4A-4FCC-B5A2-D2787A6E0727}"/>
    <dgm:cxn modelId="{F195D684-BF5E-4A56-B049-91DE589BFD76}" type="presOf" srcId="{2F6DA33E-57A5-4D1C-86D2-2B9B4F91BD2C}" destId="{3FD10863-8167-4D86-95E7-52EE0D1F9649}" srcOrd="0" destOrd="0" presId="urn:microsoft.com/office/officeart/2018/2/layout/IconVerticalSolidList"/>
    <dgm:cxn modelId="{40D41898-9866-4E61-AC4F-7102922B4B9E}" type="presOf" srcId="{562A27CB-B6B0-42B1-9648-F4639FD3C90A}" destId="{DB2D0CE2-D9BD-4711-B3A3-8C3EFD68283C}" srcOrd="0" destOrd="0" presId="urn:microsoft.com/office/officeart/2018/2/layout/IconVerticalSolidList"/>
    <dgm:cxn modelId="{AE744C9C-CE0E-4291-9FEB-BEBC18DFA7D4}" type="presOf" srcId="{432C6D9B-563D-4845-B6BC-242A040293C3}" destId="{B668A8D7-CF40-49CF-A6A0-D51535369AF6}" srcOrd="0" destOrd="0" presId="urn:microsoft.com/office/officeart/2018/2/layout/IconVerticalSolidList"/>
    <dgm:cxn modelId="{FF6E62A0-B1D5-4BF5-B4A2-66C2E0BCD16B}" type="presOf" srcId="{9D6290A3-94E5-4906-9F1C-ECF0AEA22E77}" destId="{CFF0CCB0-BC94-4E63-8B94-89DCFE3E66FE}" srcOrd="0" destOrd="0" presId="urn:microsoft.com/office/officeart/2018/2/layout/IconVerticalSolidList"/>
    <dgm:cxn modelId="{D0CFFEAC-A202-4B3B-B3F5-C4103D262DED}" srcId="{432C6D9B-563D-4845-B6BC-242A040293C3}" destId="{2F6DA33E-57A5-4D1C-86D2-2B9B4F91BD2C}" srcOrd="2" destOrd="0" parTransId="{A663A585-309D-421D-9184-CDFAA7167EBD}" sibTransId="{E8E84451-A80C-4164-996D-920EE421549B}"/>
    <dgm:cxn modelId="{5C995AD2-649A-4544-BAD7-1A2D77A2EB54}" srcId="{432C6D9B-563D-4845-B6BC-242A040293C3}" destId="{562A27CB-B6B0-42B1-9648-F4639FD3C90A}" srcOrd="4" destOrd="0" parTransId="{E2E49F36-F554-490C-8B50-9B4012B3442A}" sibTransId="{2A809509-FE37-4F5F-82CD-01881C521907}"/>
    <dgm:cxn modelId="{597756D6-E454-4308-96A9-A70F367819F2}" srcId="{432C6D9B-563D-4845-B6BC-242A040293C3}" destId="{75E9501F-F1DA-4F64-ABC5-B8241A068522}" srcOrd="1" destOrd="0" parTransId="{C0C8EB0E-9A4E-49B1-AE5E-55BAFBA20C3E}" sibTransId="{E6A9E11E-5600-4511-9419-041261030349}"/>
    <dgm:cxn modelId="{474B64DC-8507-42F7-B174-AB4BC7F9CAFE}" type="presOf" srcId="{7DF74471-B22F-4E3C-A5AE-BD47D072D112}" destId="{492F2216-BE9D-4209-B516-040AD353148D}" srcOrd="0" destOrd="0" presId="urn:microsoft.com/office/officeart/2018/2/layout/IconVerticalSolidList"/>
    <dgm:cxn modelId="{53C381F7-9D61-4230-AC25-A1F071F7B2EE}" type="presParOf" srcId="{B668A8D7-CF40-49CF-A6A0-D51535369AF6}" destId="{081F9C54-9A43-46FB-91A2-263A19186E8F}" srcOrd="0" destOrd="0" presId="urn:microsoft.com/office/officeart/2018/2/layout/IconVerticalSolidList"/>
    <dgm:cxn modelId="{AA90F0BC-EC31-4BDB-BB46-2BCE1017818C}" type="presParOf" srcId="{081F9C54-9A43-46FB-91A2-263A19186E8F}" destId="{BC59077C-3119-48A6-8E84-7FE18E1FA5CE}" srcOrd="0" destOrd="0" presId="urn:microsoft.com/office/officeart/2018/2/layout/IconVerticalSolidList"/>
    <dgm:cxn modelId="{E4084D34-3778-40F6-AD7C-5359957DEA61}" type="presParOf" srcId="{081F9C54-9A43-46FB-91A2-263A19186E8F}" destId="{C138B58E-4A32-4E0F-8831-D4981F1BA08A}" srcOrd="1" destOrd="0" presId="urn:microsoft.com/office/officeart/2018/2/layout/IconVerticalSolidList"/>
    <dgm:cxn modelId="{35EAEF60-DBCB-4423-87A8-0525098AC757}" type="presParOf" srcId="{081F9C54-9A43-46FB-91A2-263A19186E8F}" destId="{34DC2ECC-ED82-485D-9B30-72BF0F04A281}" srcOrd="2" destOrd="0" presId="urn:microsoft.com/office/officeart/2018/2/layout/IconVerticalSolidList"/>
    <dgm:cxn modelId="{CCCFF13E-FDC3-4DC2-BA6C-ED6E9E1A8BEA}" type="presParOf" srcId="{081F9C54-9A43-46FB-91A2-263A19186E8F}" destId="{CFF0CCB0-BC94-4E63-8B94-89DCFE3E66FE}" srcOrd="3" destOrd="0" presId="urn:microsoft.com/office/officeart/2018/2/layout/IconVerticalSolidList"/>
    <dgm:cxn modelId="{52100A90-795E-4B6C-8903-1F6F341DC3E7}" type="presParOf" srcId="{B668A8D7-CF40-49CF-A6A0-D51535369AF6}" destId="{B1920A74-0887-49FD-8BB7-ED0F211965E3}" srcOrd="1" destOrd="0" presId="urn:microsoft.com/office/officeart/2018/2/layout/IconVerticalSolidList"/>
    <dgm:cxn modelId="{9F12D766-8F2C-43DC-8B2F-D8B7EB19BAB6}" type="presParOf" srcId="{B668A8D7-CF40-49CF-A6A0-D51535369AF6}" destId="{3BF79E09-F555-4913-8743-E194F6C499ED}" srcOrd="2" destOrd="0" presId="urn:microsoft.com/office/officeart/2018/2/layout/IconVerticalSolidList"/>
    <dgm:cxn modelId="{DEF3CAE1-8B1A-4198-8C67-81846D2ED749}" type="presParOf" srcId="{3BF79E09-F555-4913-8743-E194F6C499ED}" destId="{FEE8ED47-3D98-47D1-91C1-87CE70037FB6}" srcOrd="0" destOrd="0" presId="urn:microsoft.com/office/officeart/2018/2/layout/IconVerticalSolidList"/>
    <dgm:cxn modelId="{ACC1A147-51A0-4879-97C3-B88EED3C9259}" type="presParOf" srcId="{3BF79E09-F555-4913-8743-E194F6C499ED}" destId="{DE1D85C2-C7C7-4C03-A97F-C1700E5AF3DC}" srcOrd="1" destOrd="0" presId="urn:microsoft.com/office/officeart/2018/2/layout/IconVerticalSolidList"/>
    <dgm:cxn modelId="{27756B5C-12DB-43C3-895E-574E0B12C493}" type="presParOf" srcId="{3BF79E09-F555-4913-8743-E194F6C499ED}" destId="{3514582F-8D6E-49DB-B9ED-0F3F43AC8CFC}" srcOrd="2" destOrd="0" presId="urn:microsoft.com/office/officeart/2018/2/layout/IconVerticalSolidList"/>
    <dgm:cxn modelId="{3C61092B-CB88-4B70-B599-74BB9C9498A4}" type="presParOf" srcId="{3BF79E09-F555-4913-8743-E194F6C499ED}" destId="{EEA2D2F7-72AD-4448-8930-13BB331F9BC6}" srcOrd="3" destOrd="0" presId="urn:microsoft.com/office/officeart/2018/2/layout/IconVerticalSolidList"/>
    <dgm:cxn modelId="{B5C29686-C3A5-4BF6-872E-8DB87C3AC158}" type="presParOf" srcId="{B668A8D7-CF40-49CF-A6A0-D51535369AF6}" destId="{C135E90A-3778-47B5-A366-BC41CCCD179D}" srcOrd="3" destOrd="0" presId="urn:microsoft.com/office/officeart/2018/2/layout/IconVerticalSolidList"/>
    <dgm:cxn modelId="{FB35BC94-6BB3-495A-83B2-C47D43641896}" type="presParOf" srcId="{B668A8D7-CF40-49CF-A6A0-D51535369AF6}" destId="{E6FCC8C0-BB7B-4443-85A8-1224E2661852}" srcOrd="4" destOrd="0" presId="urn:microsoft.com/office/officeart/2018/2/layout/IconVerticalSolidList"/>
    <dgm:cxn modelId="{3F045D33-C129-4D6F-8FA3-AA2150DAFEEE}" type="presParOf" srcId="{E6FCC8C0-BB7B-4443-85A8-1224E2661852}" destId="{421B68DA-7F0D-48A8-9349-0C9911F8E1FA}" srcOrd="0" destOrd="0" presId="urn:microsoft.com/office/officeart/2018/2/layout/IconVerticalSolidList"/>
    <dgm:cxn modelId="{8DAB0280-5C7E-4D4D-8AEA-B5ECC1130709}" type="presParOf" srcId="{E6FCC8C0-BB7B-4443-85A8-1224E2661852}" destId="{E7324300-97BD-4CC2-9123-036F82F87808}" srcOrd="1" destOrd="0" presId="urn:microsoft.com/office/officeart/2018/2/layout/IconVerticalSolidList"/>
    <dgm:cxn modelId="{5A08492A-3A5E-446D-9589-FB3E9F3EC9F9}" type="presParOf" srcId="{E6FCC8C0-BB7B-4443-85A8-1224E2661852}" destId="{E5B07632-1A52-4C65-972F-D115E198BF4A}" srcOrd="2" destOrd="0" presId="urn:microsoft.com/office/officeart/2018/2/layout/IconVerticalSolidList"/>
    <dgm:cxn modelId="{EA15899A-D373-465C-83BE-A4FA3EA52E2F}" type="presParOf" srcId="{E6FCC8C0-BB7B-4443-85A8-1224E2661852}" destId="{3FD10863-8167-4D86-95E7-52EE0D1F9649}" srcOrd="3" destOrd="0" presId="urn:microsoft.com/office/officeart/2018/2/layout/IconVerticalSolidList"/>
    <dgm:cxn modelId="{A90D4D9F-4B69-4EE7-BB11-768228D998E8}" type="presParOf" srcId="{B668A8D7-CF40-49CF-A6A0-D51535369AF6}" destId="{FF4DE8EC-4439-4A3E-A1D2-9FCADEE804F9}" srcOrd="5" destOrd="0" presId="urn:microsoft.com/office/officeart/2018/2/layout/IconVerticalSolidList"/>
    <dgm:cxn modelId="{F0FE99DA-97BA-4F6B-AF78-551F9226EB91}" type="presParOf" srcId="{B668A8D7-CF40-49CF-A6A0-D51535369AF6}" destId="{2AEFF76D-2982-4AAB-9747-5CAE61D044FC}" srcOrd="6" destOrd="0" presId="urn:microsoft.com/office/officeart/2018/2/layout/IconVerticalSolidList"/>
    <dgm:cxn modelId="{0444D048-27FB-483A-A0FF-64192D0FB903}" type="presParOf" srcId="{2AEFF76D-2982-4AAB-9747-5CAE61D044FC}" destId="{A36FB6B2-D189-4BEF-B2C6-64FB8E8BF312}" srcOrd="0" destOrd="0" presId="urn:microsoft.com/office/officeart/2018/2/layout/IconVerticalSolidList"/>
    <dgm:cxn modelId="{0540745F-3275-4D58-BC5B-44E0FB10FB96}" type="presParOf" srcId="{2AEFF76D-2982-4AAB-9747-5CAE61D044FC}" destId="{6260C1B3-3C1D-450C-8583-1890296C3F96}" srcOrd="1" destOrd="0" presId="urn:microsoft.com/office/officeart/2018/2/layout/IconVerticalSolidList"/>
    <dgm:cxn modelId="{909FBCE5-7848-48E7-AB9B-A959288B1975}" type="presParOf" srcId="{2AEFF76D-2982-4AAB-9747-5CAE61D044FC}" destId="{F8FAF4A4-E293-4D6C-98EB-127EFE00C24C}" srcOrd="2" destOrd="0" presId="urn:microsoft.com/office/officeart/2018/2/layout/IconVerticalSolidList"/>
    <dgm:cxn modelId="{45C67416-3FA2-4961-8ACB-568008805F26}" type="presParOf" srcId="{2AEFF76D-2982-4AAB-9747-5CAE61D044FC}" destId="{F9B72A20-2AAF-43A5-8559-9CEC69E70D2B}" srcOrd="3" destOrd="0" presId="urn:microsoft.com/office/officeart/2018/2/layout/IconVerticalSolidList"/>
    <dgm:cxn modelId="{68D16D0E-E0DE-4792-A222-A39F2805FA6C}" type="presParOf" srcId="{B668A8D7-CF40-49CF-A6A0-D51535369AF6}" destId="{6D92C211-C108-4A0F-B62F-9EFA500A3003}" srcOrd="7" destOrd="0" presId="urn:microsoft.com/office/officeart/2018/2/layout/IconVerticalSolidList"/>
    <dgm:cxn modelId="{B09747B6-8BC1-4526-B6E5-9807D28028DF}" type="presParOf" srcId="{B668A8D7-CF40-49CF-A6A0-D51535369AF6}" destId="{673F42D2-EAA4-4093-9430-710D870B7C50}" srcOrd="8" destOrd="0" presId="urn:microsoft.com/office/officeart/2018/2/layout/IconVerticalSolidList"/>
    <dgm:cxn modelId="{6D187EEB-689C-4525-8D0F-8D908765DB01}" type="presParOf" srcId="{673F42D2-EAA4-4093-9430-710D870B7C50}" destId="{4712BF6F-A58E-46CB-84B9-58F48E44711C}" srcOrd="0" destOrd="0" presId="urn:microsoft.com/office/officeart/2018/2/layout/IconVerticalSolidList"/>
    <dgm:cxn modelId="{50852AE0-022E-4C59-8B48-99886A1236A3}" type="presParOf" srcId="{673F42D2-EAA4-4093-9430-710D870B7C50}" destId="{DE28BECE-8A71-40DB-8EDA-BF97CB6B911E}" srcOrd="1" destOrd="0" presId="urn:microsoft.com/office/officeart/2018/2/layout/IconVerticalSolidList"/>
    <dgm:cxn modelId="{3FBCA563-9668-4C71-A0D5-915CF6CE3D58}" type="presParOf" srcId="{673F42D2-EAA4-4093-9430-710D870B7C50}" destId="{86833124-CFED-49E3-A7E0-AEE1DBD07F8F}" srcOrd="2" destOrd="0" presId="urn:microsoft.com/office/officeart/2018/2/layout/IconVerticalSolidList"/>
    <dgm:cxn modelId="{79259617-A642-41B4-83F7-1335B17E7DD4}" type="presParOf" srcId="{673F42D2-EAA4-4093-9430-710D870B7C50}" destId="{DB2D0CE2-D9BD-4711-B3A3-8C3EFD68283C}" srcOrd="3" destOrd="0" presId="urn:microsoft.com/office/officeart/2018/2/layout/IconVerticalSolidList"/>
    <dgm:cxn modelId="{40108F4C-1FCC-46AC-AB91-62F9A61D6BFF}" type="presParOf" srcId="{B668A8D7-CF40-49CF-A6A0-D51535369AF6}" destId="{73AFB206-F5A6-4A74-933D-B76BFD966AAD}" srcOrd="9" destOrd="0" presId="urn:microsoft.com/office/officeart/2018/2/layout/IconVerticalSolidList"/>
    <dgm:cxn modelId="{59B481FF-0AC0-468D-8EF0-E6161BE49283}" type="presParOf" srcId="{B668A8D7-CF40-49CF-A6A0-D51535369AF6}" destId="{B5E0C059-ACC6-4373-9553-0637E845E229}" srcOrd="10" destOrd="0" presId="urn:microsoft.com/office/officeart/2018/2/layout/IconVerticalSolidList"/>
    <dgm:cxn modelId="{8B61EB75-1DD8-4A57-A10E-B36D272F6219}" type="presParOf" srcId="{B5E0C059-ACC6-4373-9553-0637E845E229}" destId="{F0076CEA-3FB0-4248-95C9-64B3130B7B74}" srcOrd="0" destOrd="0" presId="urn:microsoft.com/office/officeart/2018/2/layout/IconVerticalSolidList"/>
    <dgm:cxn modelId="{406A62B6-CFCE-4CA3-A6A5-03E7CDD22239}" type="presParOf" srcId="{B5E0C059-ACC6-4373-9553-0637E845E229}" destId="{A053299A-48C4-4A80-9ACE-7E603A0E36DA}" srcOrd="1" destOrd="0" presId="urn:microsoft.com/office/officeart/2018/2/layout/IconVerticalSolidList"/>
    <dgm:cxn modelId="{9BA213BB-1F88-48A8-A318-3CF4796D5D3B}" type="presParOf" srcId="{B5E0C059-ACC6-4373-9553-0637E845E229}" destId="{850CE9DE-9219-47E2-9E20-FF415BA65AE5}" srcOrd="2" destOrd="0" presId="urn:microsoft.com/office/officeart/2018/2/layout/IconVerticalSolidList"/>
    <dgm:cxn modelId="{0B875B70-2ECE-49BD-AF46-0FFAE023FAE3}" type="presParOf" srcId="{B5E0C059-ACC6-4373-9553-0637E845E229}" destId="{492F2216-BE9D-4209-B516-040AD353148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6A14E-1141-4A52-8AAA-749FE9D0C666}">
      <dsp:nvSpPr>
        <dsp:cNvPr id="0" name=""/>
        <dsp:cNvSpPr/>
      </dsp:nvSpPr>
      <dsp:spPr>
        <a:xfrm>
          <a:off x="0" y="139599"/>
          <a:ext cx="10515600" cy="57563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Tier 1=93% percent Annual Renewal Demand +Reallocation Funding (if any) </a:t>
          </a:r>
        </a:p>
      </dsp:txBody>
      <dsp:txXfrm>
        <a:off x="28100" y="167699"/>
        <a:ext cx="10459400" cy="519439"/>
      </dsp:txXfrm>
    </dsp:sp>
    <dsp:sp modelId="{9A4636DA-A529-4100-9A8F-9814F584F350}">
      <dsp:nvSpPr>
        <dsp:cNvPr id="0" name=""/>
        <dsp:cNvSpPr/>
      </dsp:nvSpPr>
      <dsp:spPr>
        <a:xfrm>
          <a:off x="0" y="715239"/>
          <a:ext cx="10515600"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$3,268,837.47</a:t>
          </a:r>
        </a:p>
      </dsp:txBody>
      <dsp:txXfrm>
        <a:off x="0" y="715239"/>
        <a:ext cx="10515600" cy="397440"/>
      </dsp:txXfrm>
    </dsp:sp>
    <dsp:sp modelId="{7EF12739-A31E-4654-ABC3-CC5388333666}">
      <dsp:nvSpPr>
        <dsp:cNvPr id="0" name=""/>
        <dsp:cNvSpPr/>
      </dsp:nvSpPr>
      <dsp:spPr>
        <a:xfrm>
          <a:off x="0" y="1112679"/>
          <a:ext cx="10515600" cy="575639"/>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SLC CoC ARD: </a:t>
          </a:r>
          <a:r>
            <a:rPr lang="en-US" sz="2400" b="1" i="0" kern="1200" baseline="0"/>
            <a:t>$3,514,879</a:t>
          </a:r>
          <a:endParaRPr lang="en-US" sz="2400" kern="1200"/>
        </a:p>
      </dsp:txBody>
      <dsp:txXfrm>
        <a:off x="28100" y="1140779"/>
        <a:ext cx="10459400" cy="519439"/>
      </dsp:txXfrm>
    </dsp:sp>
    <dsp:sp modelId="{BAA20C52-F6FB-4DA9-8D1F-13B5D95B13C0}">
      <dsp:nvSpPr>
        <dsp:cNvPr id="0" name=""/>
        <dsp:cNvSpPr/>
      </dsp:nvSpPr>
      <dsp:spPr>
        <a:xfrm>
          <a:off x="0" y="1757439"/>
          <a:ext cx="10515600" cy="57563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Tier 2=7% ARD+DV Bonus Funds &amp; New projects </a:t>
          </a:r>
        </a:p>
      </dsp:txBody>
      <dsp:txXfrm>
        <a:off x="28100" y="1785539"/>
        <a:ext cx="10459400" cy="519439"/>
      </dsp:txXfrm>
    </dsp:sp>
    <dsp:sp modelId="{4B0F9B19-969B-453F-802B-4F4E167793A8}">
      <dsp:nvSpPr>
        <dsp:cNvPr id="0" name=""/>
        <dsp:cNvSpPr/>
      </dsp:nvSpPr>
      <dsp:spPr>
        <a:xfrm>
          <a:off x="0" y="2333079"/>
          <a:ext cx="10515600" cy="658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a:t>Our CoC policy ranks new projects &amp; bonus projects below renewals (unless renewal is reallocated)  </a:t>
          </a:r>
        </a:p>
        <a:p>
          <a:pPr marL="171450" lvl="1" indent="-171450" algn="l" defTabSz="844550">
            <a:lnSpc>
              <a:spcPct val="90000"/>
            </a:lnSpc>
            <a:spcBef>
              <a:spcPct val="0"/>
            </a:spcBef>
            <a:spcAft>
              <a:spcPct val="20000"/>
            </a:spcAft>
            <a:buChar char="•"/>
          </a:pPr>
          <a:r>
            <a:rPr lang="en-US" sz="1900" kern="1200"/>
            <a:t>7% ARD= $	246,041.53</a:t>
          </a:r>
        </a:p>
      </dsp:txBody>
      <dsp:txXfrm>
        <a:off x="0" y="2333079"/>
        <a:ext cx="10515600" cy="658260"/>
      </dsp:txXfrm>
    </dsp:sp>
    <dsp:sp modelId="{B0B8F2D7-5713-44C7-8613-B9D4FAA83B88}">
      <dsp:nvSpPr>
        <dsp:cNvPr id="0" name=""/>
        <dsp:cNvSpPr/>
      </dsp:nvSpPr>
      <dsp:spPr>
        <a:xfrm>
          <a:off x="0" y="2991339"/>
          <a:ext cx="10515600" cy="575639"/>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 Reallocation Funding: TBD (if any)</a:t>
          </a:r>
        </a:p>
      </dsp:txBody>
      <dsp:txXfrm>
        <a:off x="28100" y="3019439"/>
        <a:ext cx="10459400" cy="519439"/>
      </dsp:txXfrm>
    </dsp:sp>
    <dsp:sp modelId="{E0C37E5A-6DD5-464F-9251-7EBFE6F3DE44}">
      <dsp:nvSpPr>
        <dsp:cNvPr id="0" name=""/>
        <dsp:cNvSpPr/>
      </dsp:nvSpPr>
      <dsp:spPr>
        <a:xfrm>
          <a:off x="0" y="3636099"/>
          <a:ext cx="10515600" cy="57563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 DV Bonus Funding: Top limit for CoC applications not clear yet</a:t>
          </a:r>
        </a:p>
      </dsp:txBody>
      <dsp:txXfrm>
        <a:off x="28100" y="3664199"/>
        <a:ext cx="10459400" cy="519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38836-BE52-4BBE-AA88-69F8EC91F70C}">
      <dsp:nvSpPr>
        <dsp:cNvPr id="0" name=""/>
        <dsp:cNvSpPr/>
      </dsp:nvSpPr>
      <dsp:spPr>
        <a:xfrm>
          <a:off x="0" y="98059"/>
          <a:ext cx="6666833" cy="126477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If an agency want to combine 2 of their renewal projects of the same component into one project moving forward. </a:t>
          </a:r>
        </a:p>
      </dsp:txBody>
      <dsp:txXfrm>
        <a:off x="61741" y="159800"/>
        <a:ext cx="6543351" cy="1141288"/>
      </dsp:txXfrm>
    </dsp:sp>
    <dsp:sp modelId="{B05DAAA6-971F-4DA9-8F7E-E03813873F72}">
      <dsp:nvSpPr>
        <dsp:cNvPr id="0" name=""/>
        <dsp:cNvSpPr/>
      </dsp:nvSpPr>
      <dsp:spPr>
        <a:xfrm>
          <a:off x="0" y="1429069"/>
          <a:ext cx="6666833" cy="1264770"/>
        </a:xfrm>
        <a:prstGeom prst="roundRect">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Must be all PSH, or all RRH, or all TH, etc. </a:t>
          </a:r>
        </a:p>
      </dsp:txBody>
      <dsp:txXfrm>
        <a:off x="61741" y="1490810"/>
        <a:ext cx="6543351" cy="1141288"/>
      </dsp:txXfrm>
    </dsp:sp>
    <dsp:sp modelId="{BF02B091-6680-472B-AE29-A77F73E44AD9}">
      <dsp:nvSpPr>
        <dsp:cNvPr id="0" name=""/>
        <dsp:cNvSpPr/>
      </dsp:nvSpPr>
      <dsp:spPr>
        <a:xfrm>
          <a:off x="0" y="2697289"/>
          <a:ext cx="6666833" cy="1264770"/>
        </a:xfrm>
        <a:prstGeom prst="roundRect">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Would then be merged into one consolidated grant in the future.</a:t>
          </a:r>
        </a:p>
      </dsp:txBody>
      <dsp:txXfrm>
        <a:off x="61741" y="2759030"/>
        <a:ext cx="6543351" cy="1141288"/>
      </dsp:txXfrm>
    </dsp:sp>
    <dsp:sp modelId="{E234F3B7-C1CF-41B6-A4A3-3FE9898D7D93}">
      <dsp:nvSpPr>
        <dsp:cNvPr id="0" name=""/>
        <dsp:cNvSpPr/>
      </dsp:nvSpPr>
      <dsp:spPr>
        <a:xfrm>
          <a:off x="0" y="4091090"/>
          <a:ext cx="6666833" cy="126477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Keep in Mind 10 percent admin cap and 25 percent match remain. </a:t>
          </a:r>
        </a:p>
      </dsp:txBody>
      <dsp:txXfrm>
        <a:off x="61741" y="4152831"/>
        <a:ext cx="6543351" cy="11412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FA1F6-B785-4B63-92F0-FB7731642055}">
      <dsp:nvSpPr>
        <dsp:cNvPr id="0" name=""/>
        <dsp:cNvSpPr/>
      </dsp:nvSpPr>
      <dsp:spPr>
        <a:xfrm>
          <a:off x="545672" y="1800"/>
          <a:ext cx="2766269" cy="165976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a) PH-PSH projects. </a:t>
          </a:r>
        </a:p>
      </dsp:txBody>
      <dsp:txXfrm>
        <a:off x="545672" y="1800"/>
        <a:ext cx="2766269" cy="1659761"/>
      </dsp:txXfrm>
    </dsp:sp>
    <dsp:sp modelId="{E314CC98-BD7F-4A4F-A04E-28491BC967D2}">
      <dsp:nvSpPr>
        <dsp:cNvPr id="0" name=""/>
        <dsp:cNvSpPr/>
      </dsp:nvSpPr>
      <dsp:spPr>
        <a:xfrm>
          <a:off x="3588569" y="1800"/>
          <a:ext cx="2766269" cy="1659761"/>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(b) PH-RRH projects. </a:t>
          </a:r>
        </a:p>
      </dsp:txBody>
      <dsp:txXfrm>
        <a:off x="3588569" y="1800"/>
        <a:ext cx="2766269" cy="1659761"/>
      </dsp:txXfrm>
    </dsp:sp>
    <dsp:sp modelId="{79B9B068-56B4-4C06-AD87-80CB12ED0EDF}">
      <dsp:nvSpPr>
        <dsp:cNvPr id="0" name=""/>
        <dsp:cNvSpPr/>
      </dsp:nvSpPr>
      <dsp:spPr>
        <a:xfrm>
          <a:off x="545672" y="1938189"/>
          <a:ext cx="2766269" cy="1659761"/>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 Joint TH/PH-RRH component projects. </a:t>
          </a:r>
        </a:p>
      </dsp:txBody>
      <dsp:txXfrm>
        <a:off x="545672" y="1938189"/>
        <a:ext cx="2766269" cy="1659761"/>
      </dsp:txXfrm>
    </dsp:sp>
    <dsp:sp modelId="{EEE0DFD4-FCA7-42AF-9628-1753A7865CE2}">
      <dsp:nvSpPr>
        <dsp:cNvPr id="0" name=""/>
        <dsp:cNvSpPr/>
      </dsp:nvSpPr>
      <dsp:spPr>
        <a:xfrm>
          <a:off x="3588569" y="1938189"/>
          <a:ext cx="2766269" cy="1659761"/>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(d) Dedicated HMIS project for the costs at 24 CFR 578.37(a)(4) that can only be carried out by the HMIS Lead, which is ICA in Minnesota. </a:t>
          </a:r>
        </a:p>
      </dsp:txBody>
      <dsp:txXfrm>
        <a:off x="3588569" y="1938189"/>
        <a:ext cx="2766269" cy="1659761"/>
      </dsp:txXfrm>
    </dsp:sp>
    <dsp:sp modelId="{20E593D9-CC7B-47AA-8E52-C1676F090AE6}">
      <dsp:nvSpPr>
        <dsp:cNvPr id="0" name=""/>
        <dsp:cNvSpPr/>
      </dsp:nvSpPr>
      <dsp:spPr>
        <a:xfrm>
          <a:off x="562989" y="3876379"/>
          <a:ext cx="2766269" cy="1659761"/>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 SSO-CE project to develop or operate a centralized or coordinated assessment system. Only one SSO-CE applications can be submitted per NOFO cycle.</a:t>
          </a:r>
        </a:p>
      </dsp:txBody>
      <dsp:txXfrm>
        <a:off x="562989" y="3876379"/>
        <a:ext cx="2766269" cy="1659761"/>
      </dsp:txXfrm>
    </dsp:sp>
    <dsp:sp modelId="{6B72AA51-6295-4044-9662-23B436F33D37}">
      <dsp:nvSpPr>
        <dsp:cNvPr id="0" name=""/>
        <dsp:cNvSpPr/>
      </dsp:nvSpPr>
      <dsp:spPr>
        <a:xfrm>
          <a:off x="3588569" y="3874578"/>
          <a:ext cx="2766269" cy="1659761"/>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 DV Bonus Project. </a:t>
          </a:r>
        </a:p>
      </dsp:txBody>
      <dsp:txXfrm>
        <a:off x="3588569" y="3874578"/>
        <a:ext cx="2766269" cy="16597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78FF2F-C2E1-440F-B605-CC5BAF88A4AE}">
      <dsp:nvSpPr>
        <dsp:cNvPr id="0" name=""/>
        <dsp:cNvSpPr/>
      </dsp:nvSpPr>
      <dsp:spPr>
        <a:xfrm>
          <a:off x="0" y="2444"/>
          <a:ext cx="1062297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294CAA2-A70E-4DD6-BAA1-6FAF0A8E0BC4}">
      <dsp:nvSpPr>
        <dsp:cNvPr id="0" name=""/>
        <dsp:cNvSpPr/>
      </dsp:nvSpPr>
      <dsp:spPr>
        <a:xfrm>
          <a:off x="0" y="2444"/>
          <a:ext cx="10622973" cy="83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All CoC funded project must participate in Coordinated Entry &amp; HMIS</a:t>
          </a:r>
        </a:p>
        <a:p>
          <a:pPr marL="0" lvl="0" indent="0" algn="l" defTabSz="800100">
            <a:lnSpc>
              <a:spcPct val="90000"/>
            </a:lnSpc>
            <a:spcBef>
              <a:spcPct val="0"/>
            </a:spcBef>
            <a:spcAft>
              <a:spcPct val="35000"/>
            </a:spcAft>
            <a:buNone/>
          </a:pPr>
          <a:r>
            <a:rPr lang="en-US" sz="1800" kern="1200"/>
            <a:t>Emergency Shelter is not an eligible project type for CoC funds</a:t>
          </a:r>
        </a:p>
        <a:p>
          <a:pPr marL="0" lvl="0" indent="0" algn="l" defTabSz="800100">
            <a:lnSpc>
              <a:spcPct val="90000"/>
            </a:lnSpc>
            <a:spcBef>
              <a:spcPct val="0"/>
            </a:spcBef>
            <a:spcAft>
              <a:spcPct val="35000"/>
            </a:spcAft>
            <a:buNone/>
          </a:pPr>
          <a:r>
            <a:rPr lang="en-US" sz="1300" kern="1200"/>
            <a:t> </a:t>
          </a:r>
          <a:endParaRPr lang="en-US" sz="1300" kern="1200" dirty="0"/>
        </a:p>
      </dsp:txBody>
      <dsp:txXfrm>
        <a:off x="0" y="2444"/>
        <a:ext cx="10622973" cy="833680"/>
      </dsp:txXfrm>
    </dsp:sp>
    <dsp:sp modelId="{180F5B8F-7260-4393-9139-CD1BEB1991BF}">
      <dsp:nvSpPr>
        <dsp:cNvPr id="0" name=""/>
        <dsp:cNvSpPr/>
      </dsp:nvSpPr>
      <dsp:spPr>
        <a:xfrm>
          <a:off x="0" y="836125"/>
          <a:ext cx="1062297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274BF06-D6AF-43AF-B988-5699E06E9156}">
      <dsp:nvSpPr>
        <dsp:cNvPr id="0" name=""/>
        <dsp:cNvSpPr/>
      </dsp:nvSpPr>
      <dsp:spPr>
        <a:xfrm>
          <a:off x="0" y="836125"/>
          <a:ext cx="10622973" cy="83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Renewal applicants: Can only apply for budget amount that is on the FY2023 Grant Inventory Worksheet (or Less)</a:t>
          </a:r>
        </a:p>
        <a:p>
          <a:pPr marL="0" lvl="0" indent="0" algn="l" defTabSz="800100">
            <a:lnSpc>
              <a:spcPct val="90000"/>
            </a:lnSpc>
            <a:spcBef>
              <a:spcPct val="0"/>
            </a:spcBef>
            <a:spcAft>
              <a:spcPct val="35000"/>
            </a:spcAft>
            <a:buNone/>
          </a:pPr>
          <a:r>
            <a:rPr lang="en-US" sz="1800" kern="1200"/>
            <a:t>Renewal Applicants: You Budget line items are set in the GIW, unless you integrate the VAWA or rural BLIs</a:t>
          </a:r>
          <a:endParaRPr lang="en-US" sz="1800" kern="1200" dirty="0"/>
        </a:p>
      </dsp:txBody>
      <dsp:txXfrm>
        <a:off x="0" y="836125"/>
        <a:ext cx="10622973" cy="833680"/>
      </dsp:txXfrm>
    </dsp:sp>
    <dsp:sp modelId="{C15D2A0A-95F5-4191-A2F7-68A569F838BA}">
      <dsp:nvSpPr>
        <dsp:cNvPr id="0" name=""/>
        <dsp:cNvSpPr/>
      </dsp:nvSpPr>
      <dsp:spPr>
        <a:xfrm>
          <a:off x="0" y="1669806"/>
          <a:ext cx="1062297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A285CB58-134E-4C2C-8FF2-B50E68D0D621}">
      <dsp:nvSpPr>
        <dsp:cNvPr id="0" name=""/>
        <dsp:cNvSpPr/>
      </dsp:nvSpPr>
      <dsp:spPr>
        <a:xfrm>
          <a:off x="0" y="1669806"/>
          <a:ext cx="10622973" cy="83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Renewal applicants should be able to transfer over your past applications in </a:t>
          </a:r>
          <a:r>
            <a:rPr lang="en-US" sz="1800" kern="1200" dirty="0" err="1"/>
            <a:t>eSnaps</a:t>
          </a:r>
          <a:endParaRPr lang="en-US" sz="1800" kern="1200" dirty="0"/>
        </a:p>
        <a:p>
          <a:pPr marL="0" lvl="0" indent="0" algn="l" defTabSz="800100">
            <a:lnSpc>
              <a:spcPct val="90000"/>
            </a:lnSpc>
            <a:spcBef>
              <a:spcPct val="0"/>
            </a:spcBef>
            <a:spcAft>
              <a:spcPct val="35000"/>
            </a:spcAft>
            <a:buNone/>
          </a:pPr>
          <a:r>
            <a:rPr lang="en-US" sz="1800" kern="1200" dirty="0"/>
            <a:t>New projects (outside Bonus funds) generally are not approved w/out reallocation</a:t>
          </a:r>
        </a:p>
      </dsp:txBody>
      <dsp:txXfrm>
        <a:off x="0" y="1669806"/>
        <a:ext cx="10622973" cy="833680"/>
      </dsp:txXfrm>
    </dsp:sp>
    <dsp:sp modelId="{AC9C4B75-0A32-4250-9366-1EA5A27DB81C}">
      <dsp:nvSpPr>
        <dsp:cNvPr id="0" name=""/>
        <dsp:cNvSpPr/>
      </dsp:nvSpPr>
      <dsp:spPr>
        <a:xfrm>
          <a:off x="0" y="2503487"/>
          <a:ext cx="1062297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388B143-F2FC-4412-B11E-B1B98DE0F67F}">
      <dsp:nvSpPr>
        <dsp:cNvPr id="0" name=""/>
        <dsp:cNvSpPr/>
      </dsp:nvSpPr>
      <dsp:spPr>
        <a:xfrm>
          <a:off x="0" y="2503487"/>
          <a:ext cx="10622973" cy="83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New project terms can vary but are generally 1 year of funding, 12-18 months of operations. Review the NOFO guidance. </a:t>
          </a:r>
        </a:p>
        <a:p>
          <a:pPr marL="0" lvl="0" indent="0" algn="l" defTabSz="711200">
            <a:lnSpc>
              <a:spcPct val="90000"/>
            </a:lnSpc>
            <a:spcBef>
              <a:spcPct val="0"/>
            </a:spcBef>
            <a:spcAft>
              <a:spcPct val="35000"/>
            </a:spcAft>
            <a:buNone/>
          </a:pPr>
          <a:r>
            <a:rPr lang="en-US" sz="1600" kern="1200" dirty="0"/>
            <a:t>New project that requests new construction, acquisition, or rehabilitation costs, must request at least a 3 year initial grant term.</a:t>
          </a:r>
        </a:p>
      </dsp:txBody>
      <dsp:txXfrm>
        <a:off x="0" y="2503487"/>
        <a:ext cx="10622973" cy="833680"/>
      </dsp:txXfrm>
    </dsp:sp>
    <dsp:sp modelId="{315CB672-93A9-4108-9C97-CEA81A7AD52A}">
      <dsp:nvSpPr>
        <dsp:cNvPr id="0" name=""/>
        <dsp:cNvSpPr/>
      </dsp:nvSpPr>
      <dsp:spPr>
        <a:xfrm>
          <a:off x="0" y="3337168"/>
          <a:ext cx="1062297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4A71A59F-153B-43DB-B8B3-08ACBD9A1C66}">
      <dsp:nvSpPr>
        <dsp:cNvPr id="0" name=""/>
        <dsp:cNvSpPr/>
      </dsp:nvSpPr>
      <dsp:spPr>
        <a:xfrm>
          <a:off x="0" y="3337168"/>
          <a:ext cx="10622973" cy="83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All grants need 25 % match, cannot match with CoC funds with ESG or CoC funds</a:t>
          </a:r>
        </a:p>
        <a:p>
          <a:pPr marL="0" lvl="0" indent="0" algn="l" defTabSz="711200">
            <a:lnSpc>
              <a:spcPct val="90000"/>
            </a:lnSpc>
            <a:spcBef>
              <a:spcPct val="0"/>
            </a:spcBef>
            <a:spcAft>
              <a:spcPct val="35000"/>
            </a:spcAft>
            <a:buNone/>
          </a:pPr>
          <a:r>
            <a:rPr lang="en-US" sz="1600" kern="1200" dirty="0"/>
            <a:t>Only 10 percent of your budget can be admin funds</a:t>
          </a:r>
        </a:p>
      </dsp:txBody>
      <dsp:txXfrm>
        <a:off x="0" y="3337168"/>
        <a:ext cx="10622973" cy="833680"/>
      </dsp:txXfrm>
    </dsp:sp>
    <dsp:sp modelId="{0EA8CD10-E682-4D0B-90B2-629357C2A708}">
      <dsp:nvSpPr>
        <dsp:cNvPr id="0" name=""/>
        <dsp:cNvSpPr/>
      </dsp:nvSpPr>
      <dsp:spPr>
        <a:xfrm>
          <a:off x="0" y="4170849"/>
          <a:ext cx="10622973"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A18CC82-FA49-44E2-955E-5268D97B56D1}">
      <dsp:nvSpPr>
        <dsp:cNvPr id="0" name=""/>
        <dsp:cNvSpPr/>
      </dsp:nvSpPr>
      <dsp:spPr>
        <a:xfrm>
          <a:off x="0" y="4170849"/>
          <a:ext cx="10622973" cy="83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No funds are guaranteed in this process and our CoC does the best to protect our existing funds and compete for new funds, but ultimately HUD decides. </a:t>
          </a:r>
        </a:p>
        <a:p>
          <a:pPr marL="0" lvl="0" indent="0" algn="l" defTabSz="711200">
            <a:lnSpc>
              <a:spcPct val="90000"/>
            </a:lnSpc>
            <a:spcBef>
              <a:spcPct val="0"/>
            </a:spcBef>
            <a:spcAft>
              <a:spcPct val="35000"/>
            </a:spcAft>
            <a:buNone/>
          </a:pPr>
          <a:r>
            <a:rPr lang="en-US" sz="1600" kern="1200" dirty="0"/>
            <a:t>All Projects must serve households that meet the HUD homeless definitions, prioritizing chronic homelessness. </a:t>
          </a:r>
        </a:p>
      </dsp:txBody>
      <dsp:txXfrm>
        <a:off x="0" y="4170849"/>
        <a:ext cx="10622973" cy="8336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6E25FC-0576-407A-9F84-0B052A1E504E}">
      <dsp:nvSpPr>
        <dsp:cNvPr id="0" name=""/>
        <dsp:cNvSpPr/>
      </dsp:nvSpPr>
      <dsp:spPr>
        <a:xfrm>
          <a:off x="162" y="782673"/>
          <a:ext cx="1110374" cy="111037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E17151B-DF43-476F-9674-828700DE0741}">
      <dsp:nvSpPr>
        <dsp:cNvPr id="0" name=""/>
        <dsp:cNvSpPr/>
      </dsp:nvSpPr>
      <dsp:spPr>
        <a:xfrm>
          <a:off x="162" y="2063792"/>
          <a:ext cx="3172499" cy="475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33500">
            <a:lnSpc>
              <a:spcPct val="90000"/>
            </a:lnSpc>
            <a:spcBef>
              <a:spcPct val="0"/>
            </a:spcBef>
            <a:spcAft>
              <a:spcPct val="35000"/>
            </a:spcAft>
            <a:buNone/>
            <a:defRPr b="1"/>
          </a:pPr>
          <a:r>
            <a:rPr lang="en-US" sz="3000" kern="1200"/>
            <a:t>Renewal Applicants </a:t>
          </a:r>
        </a:p>
      </dsp:txBody>
      <dsp:txXfrm>
        <a:off x="162" y="2063792"/>
        <a:ext cx="3172499" cy="475875"/>
      </dsp:txXfrm>
    </dsp:sp>
    <dsp:sp modelId="{C90D5DE0-F9F1-48E5-8D0F-94BDC5EB4423}">
      <dsp:nvSpPr>
        <dsp:cNvPr id="0" name=""/>
        <dsp:cNvSpPr/>
      </dsp:nvSpPr>
      <dsp:spPr>
        <a:xfrm>
          <a:off x="162" y="2619083"/>
          <a:ext cx="3172499" cy="2134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kern="1200"/>
            <a:t>Local/Supplemental Application (Only Complete one for all projects) </a:t>
          </a:r>
          <a:r>
            <a:rPr lang="en-US" sz="1700" b="1" kern="1200"/>
            <a:t>due by August 8</a:t>
          </a:r>
          <a:r>
            <a:rPr lang="en-US" sz="1700" b="1" kern="1200" baseline="30000"/>
            <a:t>th</a:t>
          </a:r>
          <a:endParaRPr lang="en-US" sz="1700" kern="1200"/>
        </a:p>
        <a:p>
          <a:pPr marL="171450" lvl="1" indent="-171450" algn="l" defTabSz="755650">
            <a:lnSpc>
              <a:spcPct val="90000"/>
            </a:lnSpc>
            <a:spcBef>
              <a:spcPct val="0"/>
            </a:spcBef>
            <a:spcAft>
              <a:spcPct val="15000"/>
            </a:spcAft>
            <a:buChar char="•"/>
          </a:pPr>
          <a:r>
            <a:rPr lang="en-US" sz="1700" kern="1200"/>
            <a:t>Required attachments listed in Local App</a:t>
          </a:r>
        </a:p>
        <a:p>
          <a:pPr marL="0" lvl="0" indent="0" algn="l" defTabSz="755650">
            <a:lnSpc>
              <a:spcPct val="90000"/>
            </a:lnSpc>
            <a:spcBef>
              <a:spcPct val="0"/>
            </a:spcBef>
            <a:spcAft>
              <a:spcPct val="35000"/>
            </a:spcAft>
            <a:buNone/>
          </a:pPr>
          <a:r>
            <a:rPr lang="en-US" sz="1700" kern="1200" dirty="0"/>
            <a:t>Copy of E-Snaps application (HUD application) </a:t>
          </a:r>
          <a:r>
            <a:rPr lang="en-US" sz="1700" b="1" kern="1200" dirty="0"/>
            <a:t>due by August 22nd</a:t>
          </a:r>
          <a:endParaRPr lang="en-US" sz="1700" kern="1200" dirty="0"/>
        </a:p>
      </dsp:txBody>
      <dsp:txXfrm>
        <a:off x="162" y="2619083"/>
        <a:ext cx="3172499" cy="2134384"/>
      </dsp:txXfrm>
    </dsp:sp>
    <dsp:sp modelId="{27D77ABC-41EB-4983-B6A6-B8409D3B8CFE}">
      <dsp:nvSpPr>
        <dsp:cNvPr id="0" name=""/>
        <dsp:cNvSpPr/>
      </dsp:nvSpPr>
      <dsp:spPr>
        <a:xfrm>
          <a:off x="3727849" y="782673"/>
          <a:ext cx="1110374" cy="111037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16041B-FDEE-48A0-8DA9-58C72355D9D7}">
      <dsp:nvSpPr>
        <dsp:cNvPr id="0" name=""/>
        <dsp:cNvSpPr/>
      </dsp:nvSpPr>
      <dsp:spPr>
        <a:xfrm>
          <a:off x="3727849" y="2063792"/>
          <a:ext cx="3172499" cy="475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333500">
            <a:lnSpc>
              <a:spcPct val="90000"/>
            </a:lnSpc>
            <a:spcBef>
              <a:spcPct val="0"/>
            </a:spcBef>
            <a:spcAft>
              <a:spcPct val="35000"/>
            </a:spcAft>
            <a:buNone/>
            <a:defRPr b="1"/>
          </a:pPr>
          <a:r>
            <a:rPr lang="en-US" sz="3000" kern="1200"/>
            <a:t>New Applicants</a:t>
          </a:r>
        </a:p>
      </dsp:txBody>
      <dsp:txXfrm>
        <a:off x="3727849" y="2063792"/>
        <a:ext cx="3172499" cy="475875"/>
      </dsp:txXfrm>
    </dsp:sp>
    <dsp:sp modelId="{33ABC1ED-3E30-47D0-9195-62961A9FACBC}">
      <dsp:nvSpPr>
        <dsp:cNvPr id="0" name=""/>
        <dsp:cNvSpPr/>
      </dsp:nvSpPr>
      <dsp:spPr>
        <a:xfrm>
          <a:off x="3727849" y="2619083"/>
          <a:ext cx="3172499" cy="2134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90000"/>
            </a:lnSpc>
            <a:spcBef>
              <a:spcPct val="0"/>
            </a:spcBef>
            <a:spcAft>
              <a:spcPct val="35000"/>
            </a:spcAft>
            <a:buNone/>
          </a:pPr>
          <a:r>
            <a:rPr lang="en-US" sz="1700" b="1" kern="1200" dirty="0"/>
            <a:t>New Project LOI due by August 3rd</a:t>
          </a:r>
          <a:endParaRPr lang="en-US" sz="1700" kern="1200" dirty="0"/>
        </a:p>
        <a:p>
          <a:pPr marL="0" lvl="0" indent="0" algn="l" defTabSz="755650">
            <a:lnSpc>
              <a:spcPct val="90000"/>
            </a:lnSpc>
            <a:spcBef>
              <a:spcPct val="0"/>
            </a:spcBef>
            <a:spcAft>
              <a:spcPct val="35000"/>
            </a:spcAft>
            <a:buNone/>
          </a:pPr>
          <a:r>
            <a:rPr lang="en-US" sz="1700" kern="1200"/>
            <a:t>Local/Supplemental Application (Only Complete one for all projects) </a:t>
          </a:r>
          <a:r>
            <a:rPr lang="en-US" sz="1700" b="1" kern="1200"/>
            <a:t>due by August 8</a:t>
          </a:r>
          <a:r>
            <a:rPr lang="en-US" sz="1700" b="1" kern="1200" baseline="30000"/>
            <a:t>th</a:t>
          </a:r>
          <a:endParaRPr lang="en-US" sz="1700" kern="1200"/>
        </a:p>
        <a:p>
          <a:pPr marL="171450" lvl="1" indent="-171450" algn="l" defTabSz="755650">
            <a:lnSpc>
              <a:spcPct val="90000"/>
            </a:lnSpc>
            <a:spcBef>
              <a:spcPct val="0"/>
            </a:spcBef>
            <a:spcAft>
              <a:spcPct val="15000"/>
            </a:spcAft>
            <a:buChar char="•"/>
          </a:pPr>
          <a:r>
            <a:rPr lang="en-US" sz="1700" kern="1200"/>
            <a:t>Required attachments listed in Local App</a:t>
          </a:r>
        </a:p>
        <a:p>
          <a:pPr marL="0" lvl="0" indent="0" algn="l" defTabSz="755650">
            <a:lnSpc>
              <a:spcPct val="90000"/>
            </a:lnSpc>
            <a:spcBef>
              <a:spcPct val="0"/>
            </a:spcBef>
            <a:spcAft>
              <a:spcPct val="35000"/>
            </a:spcAft>
            <a:buNone/>
          </a:pPr>
          <a:r>
            <a:rPr lang="en-US" sz="1700" kern="1200" dirty="0"/>
            <a:t>Copy of E-Snaps application (HUD application) </a:t>
          </a:r>
          <a:r>
            <a:rPr lang="en-US" sz="1700" b="1" kern="1200" dirty="0"/>
            <a:t>due by August 22nd</a:t>
          </a:r>
          <a:endParaRPr lang="en-US" sz="1700" kern="1200" dirty="0"/>
        </a:p>
      </dsp:txBody>
      <dsp:txXfrm>
        <a:off x="3727849" y="2619083"/>
        <a:ext cx="3172499" cy="21343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9077C-3119-48A6-8E84-7FE18E1FA5CE}">
      <dsp:nvSpPr>
        <dsp:cNvPr id="0" name=""/>
        <dsp:cNvSpPr/>
      </dsp:nvSpPr>
      <dsp:spPr>
        <a:xfrm>
          <a:off x="0" y="1901"/>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38B58E-4A32-4E0F-8831-D4981F1BA08A}">
      <dsp:nvSpPr>
        <dsp:cNvPr id="0" name=""/>
        <dsp:cNvSpPr/>
      </dsp:nvSpPr>
      <dsp:spPr>
        <a:xfrm>
          <a:off x="245129" y="184229"/>
          <a:ext cx="445690" cy="4456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F0CCB0-BC94-4E63-8B94-89DCFE3E66FE}">
      <dsp:nvSpPr>
        <dsp:cNvPr id="0" name=""/>
        <dsp:cNvSpPr/>
      </dsp:nvSpPr>
      <dsp:spPr>
        <a:xfrm>
          <a:off x="935949" y="1901"/>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US" sz="1900" kern="1200" dirty="0">
              <a:hlinkClick xmlns:r="http://schemas.openxmlformats.org/officeDocument/2006/relationships" r:id="rId3"/>
            </a:rPr>
            <a:t>Read through the HUD Detailed Application Instructions </a:t>
          </a:r>
          <a:endParaRPr lang="en-US" sz="1900" kern="1200" dirty="0"/>
        </a:p>
      </dsp:txBody>
      <dsp:txXfrm>
        <a:off x="935949" y="1901"/>
        <a:ext cx="5365651" cy="810345"/>
      </dsp:txXfrm>
    </dsp:sp>
    <dsp:sp modelId="{FEE8ED47-3D98-47D1-91C1-87CE70037FB6}">
      <dsp:nvSpPr>
        <dsp:cNvPr id="0" name=""/>
        <dsp:cNvSpPr/>
      </dsp:nvSpPr>
      <dsp:spPr>
        <a:xfrm>
          <a:off x="0" y="1040173"/>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1D85C2-C7C7-4C03-A97F-C1700E5AF3DC}">
      <dsp:nvSpPr>
        <dsp:cNvPr id="0" name=""/>
        <dsp:cNvSpPr/>
      </dsp:nvSpPr>
      <dsp:spPr>
        <a:xfrm>
          <a:off x="245129" y="1197161"/>
          <a:ext cx="445690" cy="44569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EA2D2F7-72AD-4448-8930-13BB331F9BC6}">
      <dsp:nvSpPr>
        <dsp:cNvPr id="0" name=""/>
        <dsp:cNvSpPr/>
      </dsp:nvSpPr>
      <dsp:spPr>
        <a:xfrm>
          <a:off x="935949" y="1014833"/>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US" sz="1900" kern="1200" dirty="0">
              <a:hlinkClick xmlns:r="http://schemas.openxmlformats.org/officeDocument/2006/relationships" r:id="rId3"/>
            </a:rPr>
            <a:t>Use the </a:t>
          </a:r>
          <a:r>
            <a:rPr lang="en-US" sz="1900" kern="1200" dirty="0" err="1">
              <a:hlinkClick xmlns:r="http://schemas.openxmlformats.org/officeDocument/2006/relationships" r:id="rId3"/>
            </a:rPr>
            <a:t>eSnaps</a:t>
          </a:r>
          <a:r>
            <a:rPr lang="en-US" sz="1900" kern="1200" dirty="0">
              <a:hlinkClick xmlns:r="http://schemas.openxmlformats.org/officeDocument/2006/relationships" r:id="rId3"/>
            </a:rPr>
            <a:t> Navigational Guide </a:t>
          </a:r>
          <a:endParaRPr lang="en-US" sz="1900" kern="1200" dirty="0"/>
        </a:p>
      </dsp:txBody>
      <dsp:txXfrm>
        <a:off x="935949" y="1014833"/>
        <a:ext cx="5365651" cy="810345"/>
      </dsp:txXfrm>
    </dsp:sp>
    <dsp:sp modelId="{421B68DA-7F0D-48A8-9349-0C9911F8E1FA}">
      <dsp:nvSpPr>
        <dsp:cNvPr id="0" name=""/>
        <dsp:cNvSpPr/>
      </dsp:nvSpPr>
      <dsp:spPr>
        <a:xfrm>
          <a:off x="0" y="2027765"/>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324300-97BD-4CC2-9123-036F82F87808}">
      <dsp:nvSpPr>
        <dsp:cNvPr id="0" name=""/>
        <dsp:cNvSpPr/>
      </dsp:nvSpPr>
      <dsp:spPr>
        <a:xfrm>
          <a:off x="245129" y="2210093"/>
          <a:ext cx="445690" cy="445690"/>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D10863-8167-4D86-95E7-52EE0D1F9649}">
      <dsp:nvSpPr>
        <dsp:cNvPr id="0" name=""/>
        <dsp:cNvSpPr/>
      </dsp:nvSpPr>
      <dsp:spPr>
        <a:xfrm>
          <a:off x="935949" y="2027765"/>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US" sz="1900" kern="1200"/>
            <a:t>HUD Scores each question separately, so repetition is your friend</a:t>
          </a:r>
        </a:p>
      </dsp:txBody>
      <dsp:txXfrm>
        <a:off x="935949" y="2027765"/>
        <a:ext cx="5365651" cy="810345"/>
      </dsp:txXfrm>
    </dsp:sp>
    <dsp:sp modelId="{A36FB6B2-D189-4BEF-B2C6-64FB8E8BF312}">
      <dsp:nvSpPr>
        <dsp:cNvPr id="0" name=""/>
        <dsp:cNvSpPr/>
      </dsp:nvSpPr>
      <dsp:spPr>
        <a:xfrm>
          <a:off x="0" y="3040697"/>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60C1B3-3C1D-450C-8583-1890296C3F96}">
      <dsp:nvSpPr>
        <dsp:cNvPr id="0" name=""/>
        <dsp:cNvSpPr/>
      </dsp:nvSpPr>
      <dsp:spPr>
        <a:xfrm>
          <a:off x="245129" y="3223025"/>
          <a:ext cx="445690" cy="445690"/>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9B72A20-2AAF-43A5-8559-9CEC69E70D2B}">
      <dsp:nvSpPr>
        <dsp:cNvPr id="0" name=""/>
        <dsp:cNvSpPr/>
      </dsp:nvSpPr>
      <dsp:spPr>
        <a:xfrm>
          <a:off x="935949" y="3040697"/>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US" sz="1900" kern="1200"/>
            <a:t>Double check all attachments</a:t>
          </a:r>
        </a:p>
      </dsp:txBody>
      <dsp:txXfrm>
        <a:off x="935949" y="3040697"/>
        <a:ext cx="5365651" cy="810345"/>
      </dsp:txXfrm>
    </dsp:sp>
    <dsp:sp modelId="{4712BF6F-A58E-46CB-84B9-58F48E44711C}">
      <dsp:nvSpPr>
        <dsp:cNvPr id="0" name=""/>
        <dsp:cNvSpPr/>
      </dsp:nvSpPr>
      <dsp:spPr>
        <a:xfrm>
          <a:off x="0" y="4053629"/>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28BECE-8A71-40DB-8EDA-BF97CB6B911E}">
      <dsp:nvSpPr>
        <dsp:cNvPr id="0" name=""/>
        <dsp:cNvSpPr/>
      </dsp:nvSpPr>
      <dsp:spPr>
        <a:xfrm>
          <a:off x="245129" y="4235957"/>
          <a:ext cx="445690" cy="44569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2D0CE2-D9BD-4711-B3A3-8C3EFD68283C}">
      <dsp:nvSpPr>
        <dsp:cNvPr id="0" name=""/>
        <dsp:cNvSpPr/>
      </dsp:nvSpPr>
      <dsp:spPr>
        <a:xfrm>
          <a:off x="935949" y="4053629"/>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US" sz="1900" kern="1200">
              <a:hlinkClick xmlns:r="http://schemas.openxmlformats.org/officeDocument/2006/relationships" r:id="rId12"/>
            </a:rPr>
            <a:t>Form 2880 Guidance</a:t>
          </a:r>
          <a:endParaRPr lang="en-US" sz="1900" kern="1200"/>
        </a:p>
      </dsp:txBody>
      <dsp:txXfrm>
        <a:off x="935949" y="4053629"/>
        <a:ext cx="5365651" cy="810345"/>
      </dsp:txXfrm>
    </dsp:sp>
    <dsp:sp modelId="{F0076CEA-3FB0-4248-95C9-64B3130B7B74}">
      <dsp:nvSpPr>
        <dsp:cNvPr id="0" name=""/>
        <dsp:cNvSpPr/>
      </dsp:nvSpPr>
      <dsp:spPr>
        <a:xfrm>
          <a:off x="0" y="5066561"/>
          <a:ext cx="6301601" cy="8103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53299A-48C4-4A80-9ACE-7E603A0E36DA}">
      <dsp:nvSpPr>
        <dsp:cNvPr id="0" name=""/>
        <dsp:cNvSpPr/>
      </dsp:nvSpPr>
      <dsp:spPr>
        <a:xfrm>
          <a:off x="245129" y="5248889"/>
          <a:ext cx="445690" cy="44569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2F2216-BE9D-4209-B516-040AD353148D}">
      <dsp:nvSpPr>
        <dsp:cNvPr id="0" name=""/>
        <dsp:cNvSpPr/>
      </dsp:nvSpPr>
      <dsp:spPr>
        <a:xfrm>
          <a:off x="935949" y="5066561"/>
          <a:ext cx="5365651" cy="8103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762" tIns="85762" rIns="85762" bIns="85762" numCol="1" spcCol="1270" anchor="ctr" anchorCtr="0">
          <a:noAutofit/>
        </a:bodyPr>
        <a:lstStyle/>
        <a:p>
          <a:pPr marL="0" lvl="0" indent="0" algn="l" defTabSz="844550">
            <a:lnSpc>
              <a:spcPct val="90000"/>
            </a:lnSpc>
            <a:spcBef>
              <a:spcPct val="0"/>
            </a:spcBef>
            <a:spcAft>
              <a:spcPct val="35000"/>
            </a:spcAft>
            <a:buNone/>
          </a:pPr>
          <a:r>
            <a:rPr lang="en-US" sz="1900" kern="1200"/>
            <a:t>Remember the 25% match requirement </a:t>
          </a:r>
        </a:p>
      </dsp:txBody>
      <dsp:txXfrm>
        <a:off x="935949" y="5066561"/>
        <a:ext cx="5365651" cy="81034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2B6AF8-1D13-408B-AE5B-6015E5397167}" type="datetimeFigureOut">
              <a:rPr lang="en-US" smtClean="0"/>
              <a:t>7/26/2023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A21966-C3BB-4706-B312-B3CEEF0818B2}" type="slidenum">
              <a:rPr lang="en-US" smtClean="0"/>
              <a:t>‹#›</a:t>
            </a:fld>
            <a:endParaRPr lang="en-US"/>
          </a:p>
        </p:txBody>
      </p:sp>
    </p:spTree>
    <p:extLst>
      <p:ext uri="{BB962C8B-B14F-4D97-AF65-F5344CB8AC3E}">
        <p14:creationId xmlns:p14="http://schemas.microsoft.com/office/powerpoint/2010/main" val="3233642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FY2023 NOFO Pages 49-50: (7) Expansion Project. HUD will allow project applicants to apply for a new expansion project [see section I.B.2.b.(10) of this NOFO] through reallocation, CoC Bonus, and DV Page 50 of 124 Bonus processes to expand existing projects to increase the number of units, persons served, services provided to existing program participants, or to add additional activities to HMIS and SSO-CE projects. If the new expansion project will expand an existing eligible CoC Program renewal project, HUD will not fund capital costs (i.e., new constructions, rehabilitation, or acquisition) and will only allow 1-year funding requests. YHDP projects cannot use the expansion process. (a) Project applicants submitting new project applications for the purposes of expanding an eligible renewal in the CoC Program must: (</a:t>
            </a:r>
            <a:r>
              <a:rPr lang="en-US" dirty="0" err="1"/>
              <a:t>i</a:t>
            </a:r>
            <a:r>
              <a:rPr lang="en-US" dirty="0"/>
              <a:t>) enter the grant number of the eligible renewal project, proposed for expansion, in the new project application; (ii) indicate how the new project application will expand units, beds, services, persons served, or services provided to existing program participants, or in the case of HMIS or SSO-CE projects, how the current activities will be expanded for the CoC's geographic area; and (iii) ensure the funding request for the expansion grant is within the funding parameters allowed under reallocation, CoC Bonus, or DV Bonus available amounts. (b) Project applicants may expand an existing renewal project that is not currently dedicated to serving survivors of domestic violence, dating violence, sexual assault, or stalking that meet the definition of homeless (24 CFR 578.3) to dedicate additional beds, units, persons served, or services provided to existing program participants of this population. The new expansion project application must meet the project eligibility and project quality thresholds in sections III.C.5.b. and c. of this NOFO. If the new expansion project exceeds the amount of funding available under the reallocation or Bonus processes, HUD will reduce the funding request to the available amount, which could affect the activities of the new expansion project, so long as the project is feasible with reduced funding. If both the new expansion project and the CoC Program renewal project it expands are conditionally selected for funding, one grant agreement incorporating both approved project applications will be executed. If the renewal project application is not conditionally selected for funding, HUD will not select the expansion project application. To apply for an expansion grant, project applicants must submit separate renewal and new project applications, and both must be ranked by the CoC with unique rank numbers.</a:t>
            </a:r>
          </a:p>
        </p:txBody>
      </p:sp>
      <p:sp>
        <p:nvSpPr>
          <p:cNvPr id="4" name="Slide Number Placeholder 3"/>
          <p:cNvSpPr>
            <a:spLocks noGrp="1"/>
          </p:cNvSpPr>
          <p:nvPr>
            <p:ph type="sldNum" sz="quarter" idx="5"/>
          </p:nvPr>
        </p:nvSpPr>
        <p:spPr/>
        <p:txBody>
          <a:bodyPr/>
          <a:lstStyle/>
          <a:p>
            <a:fld id="{B3A21966-C3BB-4706-B312-B3CEEF0818B2}" type="slidenum">
              <a:rPr lang="en-US" smtClean="0"/>
              <a:t>13</a:t>
            </a:fld>
            <a:endParaRPr lang="en-US"/>
          </a:p>
        </p:txBody>
      </p:sp>
    </p:spTree>
    <p:extLst>
      <p:ext uri="{BB962C8B-B14F-4D97-AF65-F5344CB8AC3E}">
        <p14:creationId xmlns:p14="http://schemas.microsoft.com/office/powerpoint/2010/main" val="324152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FY2023 NOFO Pages 50-53: Consolidation Project. Applicants intending to use the consolidation process to combine two or more eligible renewal projects, but no more than 10 projects, may do so through the renewal project application, including renewing YHDP projects, and must ensure: (a) Budget Line Items (BLIs) for the consolidated project application submitted exactly match the sum of the BLIs for each of the individual projects as they appear on the GIW located on HUD's website, or grant agreement or grant agreement as amended; (b) inclusion of the expiring grant numbers with period of performance and budget period start and end dates for the projects that are consolidating; (c) current period of performance and budget period end dates must end in CY 2024; (d) are in good standing with HUD, meaning none of the projects have: </a:t>
            </a:r>
          </a:p>
          <a:p>
            <a:r>
              <a:rPr lang="en-US" dirty="0"/>
              <a:t>(</a:t>
            </a:r>
            <a:r>
              <a:rPr lang="en-US" dirty="0" err="1"/>
              <a:t>i</a:t>
            </a:r>
            <a:r>
              <a:rPr lang="en-US" dirty="0"/>
              <a:t>) outstanding audit or monitoring findings, (ii) outstanding obligation to HUD that is in arrears, (iii) unresolved construction delays, (iv) a history of poor financial management/drawdown issues, (v) history of low occupancy levels, or lack experience in administering the project type, or (vi) other capacity issues. (e) the projects have the same recipient and are for the same component. YHDP Renewal projects that wish to consolidate may establish a single YHDP Replacement grant to replace multiple YHDP grants. The following projects cannot be consolidated and if a project application meeting these characteristics attempts to consolidate, HUD will not consider the consolidation, but rather select the projects individually in their ranked position provided they pass project eligibility and project quality threshold requirements: (</a:t>
            </a:r>
            <a:r>
              <a:rPr lang="en-US" dirty="0" err="1"/>
              <a:t>i</a:t>
            </a:r>
            <a:r>
              <a:rPr lang="en-US" dirty="0"/>
              <a:t>) a YHDP Renewal project cannot consolidate with a non-YHDP project; (ii) a TH and a PH project cannot consolidate to form a Joint TH/PH-RRH component project; and (iii) transition grants cannot consolidate with any other project. </a:t>
            </a:r>
          </a:p>
        </p:txBody>
      </p:sp>
      <p:sp>
        <p:nvSpPr>
          <p:cNvPr id="4" name="Slide Number Placeholder 3"/>
          <p:cNvSpPr>
            <a:spLocks noGrp="1"/>
          </p:cNvSpPr>
          <p:nvPr>
            <p:ph type="sldNum" sz="quarter" idx="5"/>
          </p:nvPr>
        </p:nvSpPr>
        <p:spPr/>
        <p:txBody>
          <a:bodyPr/>
          <a:lstStyle/>
          <a:p>
            <a:fld id="{B3A21966-C3BB-4706-B312-B3CEEF0818B2}" type="slidenum">
              <a:rPr lang="en-US" smtClean="0"/>
              <a:t>14</a:t>
            </a:fld>
            <a:endParaRPr lang="en-US"/>
          </a:p>
        </p:txBody>
      </p:sp>
    </p:spTree>
    <p:extLst>
      <p:ext uri="{BB962C8B-B14F-4D97-AF65-F5344CB8AC3E}">
        <p14:creationId xmlns:p14="http://schemas.microsoft.com/office/powerpoint/2010/main" val="1895088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New PH-PSH projects must serve one of the following: (a) persons eligible to be served by </a:t>
            </a:r>
            <a:r>
              <a:rPr lang="en-US" dirty="0" err="1"/>
              <a:t>DedicatedPLUS</a:t>
            </a:r>
            <a:r>
              <a:rPr lang="en-US" dirty="0"/>
              <a:t> projects as described in section I.B.2.b.(7) of this NOFO in which case all units funded by the project must be used to serve program participants who meet the qualifications for </a:t>
            </a:r>
            <a:r>
              <a:rPr lang="en-US" dirty="0" err="1"/>
              <a:t>DedicatedPLUS</a:t>
            </a:r>
            <a:r>
              <a:rPr lang="en-US" dirty="0"/>
              <a:t>; or (b) persons who are experiencing chronic homelessness [see 24 CFR 578.3 definition of Chronically Homeless] at the time they initially enroll in the project. (2) New PH-RRH, Joint TH/PH-RRH, and SSO-CE projects must serve persons who qualify as homeless under paragraphs (1), (2), or (4) of 24 CFR 578.3, Section 103(b) of the McKinney-Vento Homeless Assistance Act, or persons who qualify as homeless under paragraph (3) of 24 CFR 578.3 if the CoC is approved to serve persons in paragraph (3). (3) New DV Bonus projects (RRH, Joint TH/PH-RRH, and SSO-CE) must serve survivors of domestic violence, dating violence, sexual assault, or stalking who qualify as homeless under paragraph (1) or (4) of 24 CFR 578.3 or Section 103(b) of the McKinney-Vento Homeless Assistance Act. Additionally, these projects may serve survivors of domestic violence, dating violence, sexual assault, and stalking who qualify as homeless under paragraph (3) of 24 CFR 578.3 if the CoC is approved to serve persons in paragraph (3).</a:t>
            </a:r>
          </a:p>
        </p:txBody>
      </p:sp>
      <p:sp>
        <p:nvSpPr>
          <p:cNvPr id="4" name="Slide Number Placeholder 3"/>
          <p:cNvSpPr>
            <a:spLocks noGrp="1"/>
          </p:cNvSpPr>
          <p:nvPr>
            <p:ph type="sldNum" sz="quarter" idx="5"/>
          </p:nvPr>
        </p:nvSpPr>
        <p:spPr/>
        <p:txBody>
          <a:bodyPr/>
          <a:lstStyle/>
          <a:p>
            <a:fld id="{B3A21966-C3BB-4706-B312-B3CEEF0818B2}" type="slidenum">
              <a:rPr lang="en-US" smtClean="0"/>
              <a:t>16</a:t>
            </a:fld>
            <a:endParaRPr lang="en-US"/>
          </a:p>
        </p:txBody>
      </p:sp>
    </p:spTree>
    <p:extLst>
      <p:ext uri="{BB962C8B-B14F-4D97-AF65-F5344CB8AC3E}">
        <p14:creationId xmlns:p14="http://schemas.microsoft.com/office/powerpoint/2010/main" val="1029767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from NOFO on DV Bonus project Ranking: CoCs must rank all new DV Bonus project applications on the New Project Listing of the CoC Priority Listing with a unique number ranking and the corresponding renewal project application must be on the Renewal Project Listing with a unique rank number. HUD will only select a new DV Bonus project that expands an existing renewal project if HUD conditionally selects the renewal project in Tier 1 or 2. If HUD selects the renewal project application for conditional award with CoC Program funds and the new DV Bonus expansion project is approved for selection, HUD will only select the new DV Bonus project with DV Bonus funds and HUD will remove the new DV Bonus project from the New Project Listing and all subsequent project applications ranked below the new DV Bonus project will move up one rank position.</a:t>
            </a:r>
          </a:p>
          <a:p>
            <a:endParaRPr lang="en-US" dirty="0"/>
          </a:p>
          <a:p>
            <a:r>
              <a:rPr lang="en-US" dirty="0"/>
              <a:t>If a DV Bonus project ranked in Tier 1 is selected with DV Bonus funds, HUD will remove the project from the FY 2023 Priority Listing and move the projects below it up one rank position. However, if HUD has not selected a new DV Bonus project in the initial DV Bonus selection, the project will retain its ranked position [see section I.B.3.l of this NOFO]. In the event insufficient funding is</a:t>
            </a:r>
          </a:p>
          <a:p>
            <a:endParaRPr lang="en-US" dirty="0"/>
          </a:p>
          <a:p>
            <a:endParaRPr lang="en-US" dirty="0"/>
          </a:p>
        </p:txBody>
      </p:sp>
      <p:sp>
        <p:nvSpPr>
          <p:cNvPr id="4" name="Slide Number Placeholder 3"/>
          <p:cNvSpPr>
            <a:spLocks noGrp="1"/>
          </p:cNvSpPr>
          <p:nvPr>
            <p:ph type="sldNum" sz="quarter" idx="5"/>
          </p:nvPr>
        </p:nvSpPr>
        <p:spPr/>
        <p:txBody>
          <a:bodyPr/>
          <a:lstStyle/>
          <a:p>
            <a:fld id="{B3A21966-C3BB-4706-B312-B3CEEF0818B2}" type="slidenum">
              <a:rPr lang="en-US" smtClean="0"/>
              <a:t>17</a:t>
            </a:fld>
            <a:endParaRPr lang="en-US"/>
          </a:p>
        </p:txBody>
      </p:sp>
    </p:spTree>
    <p:extLst>
      <p:ext uri="{BB962C8B-B14F-4D97-AF65-F5344CB8AC3E}">
        <p14:creationId xmlns:p14="http://schemas.microsoft.com/office/powerpoint/2010/main" val="994057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from NOFO on DV Bonus project Ranking: CoCs must rank all new DV Bonus project applications on the New Project Listing of the CoC Priority Listing with a unique number ranking and the corresponding renewal project application must be on the Renewal Project Listing with a unique rank number. HUD will only select a new DV Bonus project that expands an existing renewal project if HUD conditionally selects the renewal project in Tier 1 or 2. If HUD selects the renewal project application for conditional award with CoC Program funds and the new DV Bonus expansion project is approved for selection, HUD will only select the new DV Bonus project with DV Bonus funds and HUD will remove the new DV Bonus project from the New Project Listing and all subsequent project applications ranked below the new DV Bonus project will move up one rank position.</a:t>
            </a:r>
          </a:p>
          <a:p>
            <a:endParaRPr lang="en-US" dirty="0"/>
          </a:p>
          <a:p>
            <a:endParaRPr lang="en-US" dirty="0"/>
          </a:p>
        </p:txBody>
      </p:sp>
      <p:sp>
        <p:nvSpPr>
          <p:cNvPr id="4" name="Slide Number Placeholder 3"/>
          <p:cNvSpPr>
            <a:spLocks noGrp="1"/>
          </p:cNvSpPr>
          <p:nvPr>
            <p:ph type="sldNum" sz="quarter" idx="5"/>
          </p:nvPr>
        </p:nvSpPr>
        <p:spPr/>
        <p:txBody>
          <a:bodyPr/>
          <a:lstStyle/>
          <a:p>
            <a:fld id="{B3A21966-C3BB-4706-B312-B3CEEF0818B2}" type="slidenum">
              <a:rPr lang="en-US" smtClean="0"/>
              <a:t>18</a:t>
            </a:fld>
            <a:endParaRPr lang="en-US"/>
          </a:p>
        </p:txBody>
      </p:sp>
    </p:spTree>
    <p:extLst>
      <p:ext uri="{BB962C8B-B14F-4D97-AF65-F5344CB8AC3E}">
        <p14:creationId xmlns:p14="http://schemas.microsoft.com/office/powerpoint/2010/main" val="4104850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Details on pages 103-105 of FY2023 NOFO</a:t>
            </a:r>
          </a:p>
        </p:txBody>
      </p:sp>
      <p:sp>
        <p:nvSpPr>
          <p:cNvPr id="4" name="Slide Number Placeholder 3"/>
          <p:cNvSpPr>
            <a:spLocks noGrp="1"/>
          </p:cNvSpPr>
          <p:nvPr>
            <p:ph type="sldNum" sz="quarter" idx="5"/>
          </p:nvPr>
        </p:nvSpPr>
        <p:spPr/>
        <p:txBody>
          <a:bodyPr/>
          <a:lstStyle/>
          <a:p>
            <a:fld id="{B3A21966-C3BB-4706-B312-B3CEEF0818B2}" type="slidenum">
              <a:rPr lang="en-US" smtClean="0"/>
              <a:t>20</a:t>
            </a:fld>
            <a:endParaRPr lang="en-US"/>
          </a:p>
        </p:txBody>
      </p:sp>
    </p:spTree>
    <p:extLst>
      <p:ext uri="{BB962C8B-B14F-4D97-AF65-F5344CB8AC3E}">
        <p14:creationId xmlns:p14="http://schemas.microsoft.com/office/powerpoint/2010/main" val="384774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A7B1C-6BB4-FA50-C6FC-6282DB59E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29DDEC-8644-DB11-E7AF-B6A55D3C61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8441E99-97BF-5068-BFBE-2016ABF6A38B}"/>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5" name="Footer Placeholder 4">
            <a:extLst>
              <a:ext uri="{FF2B5EF4-FFF2-40B4-BE49-F238E27FC236}">
                <a16:creationId xmlns:a16="http://schemas.microsoft.com/office/drawing/2014/main" id="{D4A403E3-4037-5EDC-51A1-2ABD4B22EB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791FC-3130-F4AA-889B-76A7B1125785}"/>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556704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ADBD7-0934-278E-AFBD-24A01B560E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44F602-B8F0-4C5D-C8EA-A8E30FFC7E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40452B-CFD3-7309-8ABE-D3B7B38CC853}"/>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5" name="Footer Placeholder 4">
            <a:extLst>
              <a:ext uri="{FF2B5EF4-FFF2-40B4-BE49-F238E27FC236}">
                <a16:creationId xmlns:a16="http://schemas.microsoft.com/office/drawing/2014/main" id="{3A7485EB-41B4-6337-CC34-EC7643BE4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A9CC7-6AD8-FF40-9D78-76AF8072F74F}"/>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243396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C4E88E-A75F-814D-59DA-E706B944D1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E145F4-B914-2732-E516-CF33CB80DA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6C7FCC-BE7B-3D91-15C7-177E2AF32D2D}"/>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5" name="Footer Placeholder 4">
            <a:extLst>
              <a:ext uri="{FF2B5EF4-FFF2-40B4-BE49-F238E27FC236}">
                <a16:creationId xmlns:a16="http://schemas.microsoft.com/office/drawing/2014/main" id="{7BA3591C-5A6E-8CC7-D2A9-1AD5FC6C42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8CCC4-763B-76D7-E4B2-54C6D12C19E0}"/>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219783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AE0C1-A054-7458-F6E9-C964B8DB7A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545C93-C363-EC23-5488-4B419D3C0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948DA-0768-FA33-66A2-9FBE4A7732BB}"/>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5" name="Footer Placeholder 4">
            <a:extLst>
              <a:ext uri="{FF2B5EF4-FFF2-40B4-BE49-F238E27FC236}">
                <a16:creationId xmlns:a16="http://schemas.microsoft.com/office/drawing/2014/main" id="{59F15F68-D03B-7971-F597-F440423C4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041DDF-3453-AFD4-2562-CAA1BB3B8BA7}"/>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151103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EA1E4-DDD8-2430-46E1-4C848782CC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48C699-F303-951E-27BF-79D7753F04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361232-9768-C702-8F0C-863EA17A678C}"/>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5" name="Footer Placeholder 4">
            <a:extLst>
              <a:ext uri="{FF2B5EF4-FFF2-40B4-BE49-F238E27FC236}">
                <a16:creationId xmlns:a16="http://schemas.microsoft.com/office/drawing/2014/main" id="{3160EF6F-416A-D660-6400-D011C49F3E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FE206F-40F3-5E59-5C13-9D6EC2CD88EE}"/>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277461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1EB36-0F11-5C44-3257-63CBFC3946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234570-D29D-F0EB-5D69-E3D582A364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A349A9-9AE8-5E86-84B1-5DE1D852A8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4183BA-C7E0-E718-3759-4648DD7FE0BD}"/>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6" name="Footer Placeholder 5">
            <a:extLst>
              <a:ext uri="{FF2B5EF4-FFF2-40B4-BE49-F238E27FC236}">
                <a16:creationId xmlns:a16="http://schemas.microsoft.com/office/drawing/2014/main" id="{1DAECABE-414C-3173-9ED0-4202584A0C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CBC13B-35F7-3354-7FEB-1343360810A8}"/>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748706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D7FA-AA7A-DA78-B2B9-ECE5EF526C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8D243F-CBBA-B8D4-BA89-E0BAD0F789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BDAABE-D708-21DB-647B-CEC0E01E3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B12EA0-78B5-6556-422E-0E126B08358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B01644-1DAC-2BF0-55E7-6E4020EC26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F934DD-C86A-3FEB-C3C1-3950880EE087}"/>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8" name="Footer Placeholder 7">
            <a:extLst>
              <a:ext uri="{FF2B5EF4-FFF2-40B4-BE49-F238E27FC236}">
                <a16:creationId xmlns:a16="http://schemas.microsoft.com/office/drawing/2014/main" id="{FDF9ACDA-FE60-442D-4F30-F177BFB38A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682994-3A2E-ACFD-407F-1621E61CEC26}"/>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52686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FBF97-995A-11A4-E2A1-A8D0AC5A7D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FD7FA3-2E5B-3142-BA87-46204ABD889C}"/>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4" name="Footer Placeholder 3">
            <a:extLst>
              <a:ext uri="{FF2B5EF4-FFF2-40B4-BE49-F238E27FC236}">
                <a16:creationId xmlns:a16="http://schemas.microsoft.com/office/drawing/2014/main" id="{9275CC4C-03A5-20BF-D822-76867E08EB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EEC2AA-0C22-41F0-F250-BFDD286E56AE}"/>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367540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7BB91B-83FC-7590-61DC-E0E982368340}"/>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3" name="Footer Placeholder 2">
            <a:extLst>
              <a:ext uri="{FF2B5EF4-FFF2-40B4-BE49-F238E27FC236}">
                <a16:creationId xmlns:a16="http://schemas.microsoft.com/office/drawing/2014/main" id="{475FAF3D-8D53-9001-FA86-4EA45FB6B4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65F6BB-8035-F34C-B4E7-786B70C88651}"/>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3795613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79FF-9645-7134-A080-21F723101B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DC4D1F2-EB69-A8BB-6366-AA5B9BE849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747B-506B-B894-8D86-B28F9EC97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7B0C46-88D7-6D3E-68EF-73EC2577BAB7}"/>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6" name="Footer Placeholder 5">
            <a:extLst>
              <a:ext uri="{FF2B5EF4-FFF2-40B4-BE49-F238E27FC236}">
                <a16:creationId xmlns:a16="http://schemas.microsoft.com/office/drawing/2014/main" id="{98E5AA8A-5095-BF79-09D3-DF2C965191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94128B-F4EA-6AA8-49B9-3D2F88A988FB}"/>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405663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12112-3763-28AC-0FC2-AC84851382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E6250A-62BF-8E91-1F20-FFADAA26C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0215211-081E-5E0E-1ECE-CC945F289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144417-F7B6-9DAF-5EE6-3B8E12763F5A}"/>
              </a:ext>
            </a:extLst>
          </p:cNvPr>
          <p:cNvSpPr>
            <a:spLocks noGrp="1"/>
          </p:cNvSpPr>
          <p:nvPr>
            <p:ph type="dt" sz="half" idx="10"/>
          </p:nvPr>
        </p:nvSpPr>
        <p:spPr/>
        <p:txBody>
          <a:bodyPr/>
          <a:lstStyle/>
          <a:p>
            <a:fld id="{EA360988-1E8D-43B5-B91F-9632FE79CB54}" type="datetimeFigureOut">
              <a:rPr lang="en-US" smtClean="0"/>
              <a:t>7/26/2023</a:t>
            </a:fld>
            <a:endParaRPr lang="en-US"/>
          </a:p>
        </p:txBody>
      </p:sp>
      <p:sp>
        <p:nvSpPr>
          <p:cNvPr id="6" name="Footer Placeholder 5">
            <a:extLst>
              <a:ext uri="{FF2B5EF4-FFF2-40B4-BE49-F238E27FC236}">
                <a16:creationId xmlns:a16="http://schemas.microsoft.com/office/drawing/2014/main" id="{C91A8091-A0DC-0619-5523-D4120FC562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F5D9B8-3E82-F0E9-3808-9AAE704A0C63}"/>
              </a:ext>
            </a:extLst>
          </p:cNvPr>
          <p:cNvSpPr>
            <a:spLocks noGrp="1"/>
          </p:cNvSpPr>
          <p:nvPr>
            <p:ph type="sldNum" sz="quarter" idx="12"/>
          </p:nvPr>
        </p:nvSpPr>
        <p:spPr/>
        <p:txBody>
          <a:bodyPr/>
          <a:lstStyle/>
          <a:p>
            <a:fld id="{0C9337AA-C074-4790-8D61-5B69513B6506}" type="slidenum">
              <a:rPr lang="en-US" smtClean="0"/>
              <a:t>‹#›</a:t>
            </a:fld>
            <a:endParaRPr lang="en-US"/>
          </a:p>
        </p:txBody>
      </p:sp>
    </p:spTree>
    <p:extLst>
      <p:ext uri="{BB962C8B-B14F-4D97-AF65-F5344CB8AC3E}">
        <p14:creationId xmlns:p14="http://schemas.microsoft.com/office/powerpoint/2010/main" val="366117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E5D828-13F1-58B4-1911-3B93BA68F6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1DDEC8-931F-6FFA-633A-0E005BDF4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5277DA-940F-F995-246B-3FB96EC89D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60988-1E8D-43B5-B91F-9632FE79CB54}" type="datetimeFigureOut">
              <a:rPr lang="en-US" smtClean="0"/>
              <a:t>7/26/2023</a:t>
            </a:fld>
            <a:endParaRPr lang="en-US"/>
          </a:p>
        </p:txBody>
      </p:sp>
      <p:sp>
        <p:nvSpPr>
          <p:cNvPr id="5" name="Footer Placeholder 4">
            <a:extLst>
              <a:ext uri="{FF2B5EF4-FFF2-40B4-BE49-F238E27FC236}">
                <a16:creationId xmlns:a16="http://schemas.microsoft.com/office/drawing/2014/main" id="{B36F8B06-E83A-0313-4272-BC27B9C3AD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DD8AE5-FB89-7E2C-9D08-57FFBE1B68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337AA-C074-4790-8D61-5B69513B6506}" type="slidenum">
              <a:rPr lang="en-US" smtClean="0"/>
              <a:t>‹#›</a:t>
            </a:fld>
            <a:endParaRPr lang="en-US"/>
          </a:p>
        </p:txBody>
      </p:sp>
    </p:spTree>
    <p:extLst>
      <p:ext uri="{BB962C8B-B14F-4D97-AF65-F5344CB8AC3E}">
        <p14:creationId xmlns:p14="http://schemas.microsoft.com/office/powerpoint/2010/main" val="24970744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tlouiscountymn.gov/departments-a-z/public-health-human-services/housing-and-homelessness-programs/continuum-of-care-co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8" Type="http://schemas.openxmlformats.org/officeDocument/2006/relationships/hyperlink" Target="https://files.hudexchange.info/resources/documents/Project-Applicant-Profile-Navigational-Guide.pdf" TargetMode="External"/><Relationship Id="rId3" Type="http://schemas.openxmlformats.org/officeDocument/2006/relationships/hyperlink" Target="https://www.hud.gov/sites/dfiles/CPD/documents/FY-2023-CoC-NOFO-Publication.pdf" TargetMode="External"/><Relationship Id="rId7" Type="http://schemas.openxmlformats.org/officeDocument/2006/relationships/hyperlink" Target="https://www.hudexchange.info/resources/documents/CoCProgramInterimRule_Formatte%20dVersion.pdf" TargetMode="External"/><Relationship Id="rId2" Type="http://schemas.openxmlformats.org/officeDocument/2006/relationships/hyperlink" Target="https://www.hud.gov/program_offices/comm_planning/coc/competition#registration" TargetMode="External"/><Relationship Id="rId1" Type="http://schemas.openxmlformats.org/officeDocument/2006/relationships/slideLayout" Target="../slideLayouts/slideLayout2.xml"/><Relationship Id="rId6" Type="http://schemas.openxmlformats.org/officeDocument/2006/relationships/hyperlink" Target="https://www.hudexchange.info/programs/coc/" TargetMode="External"/><Relationship Id="rId5" Type="http://schemas.openxmlformats.org/officeDocument/2006/relationships/hyperlink" Target="https://www.hudexchange.info/programs/e-snaps/#Project" TargetMode="External"/><Relationship Id="rId4" Type="http://schemas.openxmlformats.org/officeDocument/2006/relationships/hyperlink" Target="https://www.hud.gov/sites/dfiles/CPD/documents/FY-2021-Project-Application-FAQs_9.2.2021.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CoCNOFO@hud.gov" TargetMode="External"/><Relationship Id="rId2" Type="http://schemas.openxmlformats.org/officeDocument/2006/relationships/hyperlink" Target="mailto:cochomelessprograms@stlouiscountymn.gov" TargetMode="External"/><Relationship Id="rId1" Type="http://schemas.openxmlformats.org/officeDocument/2006/relationships/slideLayout" Target="../slideLayouts/slideLayout2.xml"/><Relationship Id="rId4" Type="http://schemas.openxmlformats.org/officeDocument/2006/relationships/hyperlink" Target="mailto:e-snaps@hud.gov"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mailto:carlsont@stlouiscountymn.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ederalregister.gov/documents/2023/01/04/2022-28073/the-violence-against-women-act-reauthorization-act-of-2022-overview-of-applicability-to-hud-program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87F4F1C-8D3D-4EC1-B72D-A0470A5A0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1E3DD61-64DB-46AD-B249-E273CD86B0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1" name="Group 10">
              <a:extLst>
                <a:ext uri="{FF2B5EF4-FFF2-40B4-BE49-F238E27FC236}">
                  <a16:creationId xmlns:a16="http://schemas.microsoft.com/office/drawing/2014/main" id="{0D7053D3-590A-4E94-B092-C96EAF744C3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5" name="Freeform: Shape 14">
                <a:extLst>
                  <a:ext uri="{FF2B5EF4-FFF2-40B4-BE49-F238E27FC236}">
                    <a16:creationId xmlns:a16="http://schemas.microsoft.com/office/drawing/2014/main" id="{2EB67199-6FF0-4DED-89D1-BAEA95F9F5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1A0BEEB-C008-4150-A935-C6AAF537D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2" name="Group 11">
              <a:extLst>
                <a:ext uri="{FF2B5EF4-FFF2-40B4-BE49-F238E27FC236}">
                  <a16:creationId xmlns:a16="http://schemas.microsoft.com/office/drawing/2014/main" id="{05148B0F-801C-45A1-80C1-EEC25A22A7C6}"/>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3" name="Freeform: Shape 12">
                <a:extLst>
                  <a:ext uri="{FF2B5EF4-FFF2-40B4-BE49-F238E27FC236}">
                    <a16:creationId xmlns:a16="http://schemas.microsoft.com/office/drawing/2014/main" id="{E7715ED9-C8CE-4651-82AA-1C4B5F14A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911230A-EF3B-4760-9087-E4FBE05BD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2">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B4531A76-E1F0-4E75-A8DB-F2616A5B3251}"/>
              </a:ext>
            </a:extLst>
          </p:cNvPr>
          <p:cNvSpPr>
            <a:spLocks noGrp="1"/>
          </p:cNvSpPr>
          <p:nvPr>
            <p:ph type="ctrTitle"/>
          </p:nvPr>
        </p:nvSpPr>
        <p:spPr>
          <a:xfrm>
            <a:off x="838199" y="1120676"/>
            <a:ext cx="7021513" cy="2308324"/>
          </a:xfrm>
        </p:spPr>
        <p:txBody>
          <a:bodyPr>
            <a:normAutofit/>
          </a:bodyPr>
          <a:lstStyle/>
          <a:p>
            <a:pPr algn="l"/>
            <a:r>
              <a:rPr lang="en-US" sz="5000">
                <a:solidFill>
                  <a:schemeClr val="bg1"/>
                </a:solidFill>
              </a:rPr>
              <a:t>FY2023 CoC NOFO Competition Info &amp; Q&amp;A Session</a:t>
            </a:r>
          </a:p>
        </p:txBody>
      </p:sp>
      <p:sp>
        <p:nvSpPr>
          <p:cNvPr id="3" name="Subtitle 2">
            <a:extLst>
              <a:ext uri="{FF2B5EF4-FFF2-40B4-BE49-F238E27FC236}">
                <a16:creationId xmlns:a16="http://schemas.microsoft.com/office/drawing/2014/main" id="{A03153BC-BE94-4BC5-B2DF-4D35683BD402}"/>
              </a:ext>
            </a:extLst>
          </p:cNvPr>
          <p:cNvSpPr>
            <a:spLocks noGrp="1"/>
          </p:cNvSpPr>
          <p:nvPr>
            <p:ph type="subTitle" idx="1"/>
          </p:nvPr>
        </p:nvSpPr>
        <p:spPr>
          <a:xfrm>
            <a:off x="835024" y="3809999"/>
            <a:ext cx="7025753" cy="1012778"/>
          </a:xfrm>
        </p:spPr>
        <p:txBody>
          <a:bodyPr>
            <a:normAutofit/>
          </a:bodyPr>
          <a:lstStyle/>
          <a:p>
            <a:pPr algn="l"/>
            <a:r>
              <a:rPr lang="en-US">
                <a:solidFill>
                  <a:schemeClr val="bg1"/>
                </a:solidFill>
              </a:rPr>
              <a:t>07/19/2023</a:t>
            </a:r>
          </a:p>
          <a:p>
            <a:pPr algn="l"/>
            <a:r>
              <a:rPr lang="en-US">
                <a:solidFill>
                  <a:schemeClr val="bg1"/>
                </a:solidFill>
              </a:rPr>
              <a:t>Via Microsoft Teams</a:t>
            </a:r>
          </a:p>
        </p:txBody>
      </p:sp>
    </p:spTree>
    <p:extLst>
      <p:ext uri="{BB962C8B-B14F-4D97-AF65-F5344CB8AC3E}">
        <p14:creationId xmlns:p14="http://schemas.microsoft.com/office/powerpoint/2010/main" val="1023602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42580C5-15EC-B089-7E08-1F287CFFC6B8}"/>
              </a:ext>
            </a:extLst>
          </p:cNvPr>
          <p:cNvSpPr>
            <a:spLocks noGrp="1"/>
          </p:cNvSpPr>
          <p:nvPr>
            <p:ph type="title"/>
          </p:nvPr>
        </p:nvSpPr>
        <p:spPr>
          <a:xfrm>
            <a:off x="640080" y="1243013"/>
            <a:ext cx="3855720" cy="4371974"/>
          </a:xfrm>
        </p:spPr>
        <p:txBody>
          <a:bodyPr>
            <a:normAutofit/>
          </a:bodyPr>
          <a:lstStyle/>
          <a:p>
            <a:r>
              <a:rPr lang="en-US" sz="3600">
                <a:solidFill>
                  <a:schemeClr val="tx2"/>
                </a:solidFill>
              </a:rPr>
              <a:t>New Eligible Continuum of Care Activities</a:t>
            </a:r>
          </a:p>
        </p:txBody>
      </p:sp>
      <p:sp>
        <p:nvSpPr>
          <p:cNvPr id="3" name="Content Placeholder 2">
            <a:extLst>
              <a:ext uri="{FF2B5EF4-FFF2-40B4-BE49-F238E27FC236}">
                <a16:creationId xmlns:a16="http://schemas.microsoft.com/office/drawing/2014/main" id="{5C1CFAF1-DFE6-CA6F-7233-7A1F54DBCE34}"/>
              </a:ext>
            </a:extLst>
          </p:cNvPr>
          <p:cNvSpPr>
            <a:spLocks noGrp="1"/>
          </p:cNvSpPr>
          <p:nvPr>
            <p:ph idx="1"/>
          </p:nvPr>
        </p:nvSpPr>
        <p:spPr>
          <a:xfrm>
            <a:off x="6172200" y="804672"/>
            <a:ext cx="5221224" cy="5230368"/>
          </a:xfrm>
        </p:spPr>
        <p:txBody>
          <a:bodyPr anchor="ctr">
            <a:normAutofit/>
          </a:bodyPr>
          <a:lstStyle/>
          <a:p>
            <a:r>
              <a:rPr lang="en-US" sz="1500">
                <a:solidFill>
                  <a:schemeClr val="tx2"/>
                </a:solidFill>
              </a:rPr>
              <a:t>Rural Costs Budget Line Item. </a:t>
            </a:r>
          </a:p>
          <a:p>
            <a:r>
              <a:rPr lang="en-US" sz="1500">
                <a:solidFill>
                  <a:schemeClr val="tx2"/>
                </a:solidFill>
              </a:rPr>
              <a:t>Includes activities that address barriers to transitioning families in rural areas to permanent housing and additional activities to increase capacity to address the unique challenges CoCs face when serving people experiencing homelessness in rural areas. See section III.B.4.a.(4) of this NOFO for more information on eligible Rural costs</a:t>
            </a:r>
          </a:p>
          <a:p>
            <a:r>
              <a:rPr lang="en-US" sz="1500" b="1">
                <a:solidFill>
                  <a:schemeClr val="tx2"/>
                </a:solidFill>
              </a:rPr>
              <a:t>Unclear if we will qualify for this Budget line item, even in rural parts of the CoC. HUD will publish a list of CoCs located in rural areas as defined in section I.B.2.b.(26) of this NOFO.</a:t>
            </a:r>
          </a:p>
          <a:p>
            <a:r>
              <a:rPr lang="en-US" sz="1500">
                <a:solidFill>
                  <a:schemeClr val="tx2"/>
                </a:solidFill>
              </a:rPr>
              <a:t>a) Payment of short-term emergency lodging, including in motels or shelters, directly or through vouchers. (b) Repairs to units in which homeless individuals and families will be housed; or are currently not fit for human habitation. (c) Staff training, professional development, skill development, and staff retention activities. HUD has determined that this new eligible Rural cost category may be included in new project applications or added to eligible renewal projects through expansion. </a:t>
            </a:r>
          </a:p>
        </p:txBody>
      </p:sp>
    </p:spTree>
    <p:extLst>
      <p:ext uri="{BB962C8B-B14F-4D97-AF65-F5344CB8AC3E}">
        <p14:creationId xmlns:p14="http://schemas.microsoft.com/office/powerpoint/2010/main" val="4093507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3A9C45D4-979C-7AA6-7654-DA7AF9723033}"/>
              </a:ext>
            </a:extLst>
          </p:cNvPr>
          <p:cNvPicPr>
            <a:picLocks noChangeAspect="1"/>
          </p:cNvPicPr>
          <p:nvPr/>
        </p:nvPicPr>
        <p:blipFill rotWithShape="1">
          <a:blip r:embed="rId2">
            <a:alphaModFix amt="35000"/>
          </a:blip>
          <a:srcRect t="1150" b="14580"/>
          <a:stretch/>
        </p:blipFill>
        <p:spPr>
          <a:xfrm>
            <a:off x="20" y="10"/>
            <a:ext cx="12191980" cy="6857990"/>
          </a:xfrm>
          <a:prstGeom prst="rect">
            <a:avLst/>
          </a:prstGeom>
        </p:spPr>
      </p:pic>
      <p:sp>
        <p:nvSpPr>
          <p:cNvPr id="2" name="Title 1">
            <a:extLst>
              <a:ext uri="{FF2B5EF4-FFF2-40B4-BE49-F238E27FC236}">
                <a16:creationId xmlns:a16="http://schemas.microsoft.com/office/drawing/2014/main" id="{F1395C2D-B1D4-1BCB-0201-83149732AEC8}"/>
              </a:ext>
            </a:extLst>
          </p:cNvPr>
          <p:cNvSpPr>
            <a:spLocks noGrp="1"/>
          </p:cNvSpPr>
          <p:nvPr>
            <p:ph type="title"/>
          </p:nvPr>
        </p:nvSpPr>
        <p:spPr>
          <a:xfrm>
            <a:off x="838200" y="365125"/>
            <a:ext cx="10515600" cy="1325563"/>
          </a:xfrm>
        </p:spPr>
        <p:txBody>
          <a:bodyPr>
            <a:normAutofit/>
          </a:bodyPr>
          <a:lstStyle/>
          <a:p>
            <a:r>
              <a:rPr lang="en-US">
                <a:solidFill>
                  <a:srgbClr val="FFFFFF"/>
                </a:solidFill>
              </a:rPr>
              <a:t>Tier 1&amp; Tier 2 Guidance</a:t>
            </a:r>
          </a:p>
        </p:txBody>
      </p:sp>
      <p:graphicFrame>
        <p:nvGraphicFramePr>
          <p:cNvPr id="5" name="Content Placeholder 2">
            <a:extLst>
              <a:ext uri="{FF2B5EF4-FFF2-40B4-BE49-F238E27FC236}">
                <a16:creationId xmlns:a16="http://schemas.microsoft.com/office/drawing/2014/main" id="{9641F9D1-2F74-9EFD-0186-6AE88EEA702C}"/>
              </a:ext>
            </a:extLst>
          </p:cNvPr>
          <p:cNvGraphicFramePr>
            <a:graphicFrameLocks noGrp="1"/>
          </p:cNvGraphicFramePr>
          <p:nvPr>
            <p:ph idx="1"/>
            <p:extLst>
              <p:ext uri="{D42A27DB-BD31-4B8C-83A1-F6EECF244321}">
                <p14:modId xmlns:p14="http://schemas.microsoft.com/office/powerpoint/2010/main" val="7491806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49431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0A5486-997A-0C00-4F07-97F8F9DDFAC0}"/>
              </a:ext>
            </a:extLst>
          </p:cNvPr>
          <p:cNvSpPr>
            <a:spLocks noGrp="1"/>
          </p:cNvSpPr>
          <p:nvPr>
            <p:ph type="ctrTitle"/>
          </p:nvPr>
        </p:nvSpPr>
        <p:spPr>
          <a:xfrm>
            <a:off x="1285241" y="1008993"/>
            <a:ext cx="9231410" cy="3542045"/>
          </a:xfrm>
        </p:spPr>
        <p:txBody>
          <a:bodyPr anchor="b">
            <a:normAutofit/>
          </a:bodyPr>
          <a:lstStyle/>
          <a:p>
            <a:pPr algn="l"/>
            <a:r>
              <a:rPr lang="en-US" sz="11500"/>
              <a:t>New Project Guidance</a:t>
            </a:r>
          </a:p>
        </p:txBody>
      </p:sp>
      <p:sp>
        <p:nvSpPr>
          <p:cNvPr id="3" name="Subtitle 2">
            <a:extLst>
              <a:ext uri="{FF2B5EF4-FFF2-40B4-BE49-F238E27FC236}">
                <a16:creationId xmlns:a16="http://schemas.microsoft.com/office/drawing/2014/main" id="{37C504DA-3C97-E3F4-E5B5-A64C95F570E9}"/>
              </a:ext>
            </a:extLst>
          </p:cNvPr>
          <p:cNvSpPr>
            <a:spLocks noGrp="1"/>
          </p:cNvSpPr>
          <p:nvPr>
            <p:ph type="subTitle" idx="1"/>
          </p:nvPr>
        </p:nvSpPr>
        <p:spPr>
          <a:xfrm>
            <a:off x="1285241" y="4582814"/>
            <a:ext cx="7132335" cy="1312657"/>
          </a:xfrm>
        </p:spPr>
        <p:txBody>
          <a:bodyPr anchor="t">
            <a:normAutofit/>
          </a:bodyPr>
          <a:lstStyle/>
          <a:p>
            <a:pPr algn="l"/>
            <a:r>
              <a:rPr lang="en-US" dirty="0"/>
              <a:t>DV Bonus, CoC Bonus, New Project from reallocation, etc.</a:t>
            </a:r>
            <a:endParaRPr lang="en-US"/>
          </a:p>
        </p:txBody>
      </p:sp>
    </p:spTree>
    <p:extLst>
      <p:ext uri="{BB962C8B-B14F-4D97-AF65-F5344CB8AC3E}">
        <p14:creationId xmlns:p14="http://schemas.microsoft.com/office/powerpoint/2010/main" val="20759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0EF2F3-89BF-5185-CAED-6E3D778B404A}"/>
              </a:ext>
            </a:extLst>
          </p:cNvPr>
          <p:cNvSpPr>
            <a:spLocks noGrp="1"/>
          </p:cNvSpPr>
          <p:nvPr>
            <p:ph type="title"/>
          </p:nvPr>
        </p:nvSpPr>
        <p:spPr>
          <a:xfrm>
            <a:off x="686834" y="1153572"/>
            <a:ext cx="3200400" cy="4461163"/>
          </a:xfrm>
        </p:spPr>
        <p:txBody>
          <a:bodyPr>
            <a:normAutofit/>
          </a:bodyPr>
          <a:lstStyle/>
          <a:p>
            <a:r>
              <a:rPr lang="en-US">
                <a:solidFill>
                  <a:srgbClr val="FFFFFF"/>
                </a:solidFill>
              </a:rPr>
              <a:t>What is an expansion project?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6931C0B-EE3F-9D69-B6FA-CF4183BEBF2E}"/>
              </a:ext>
            </a:extLst>
          </p:cNvPr>
          <p:cNvSpPr>
            <a:spLocks noGrp="1"/>
          </p:cNvSpPr>
          <p:nvPr>
            <p:ph idx="1"/>
          </p:nvPr>
        </p:nvSpPr>
        <p:spPr>
          <a:xfrm>
            <a:off x="4447308" y="591344"/>
            <a:ext cx="6906491" cy="5585619"/>
          </a:xfrm>
        </p:spPr>
        <p:txBody>
          <a:bodyPr anchor="ctr">
            <a:normAutofit/>
          </a:bodyPr>
          <a:lstStyle/>
          <a:p>
            <a:r>
              <a:rPr lang="en-US" sz="2000"/>
              <a:t>The process used by renewal project applicants to submit a new project application to add funds to a project to expand its current operations by adding units, beds, persons served, services provided to existing program participants, or in the case of HMIS, increase the current HMIS activities within the CoC's geographic area. </a:t>
            </a:r>
          </a:p>
          <a:p>
            <a:r>
              <a:rPr lang="en-US" sz="2000"/>
              <a:t>DV Bonus funds can only be used to expand an existing renewal project if the expansion project is dedicated to survivors of domestic violence, dating violence, sexual assault, or stalking</a:t>
            </a:r>
          </a:p>
          <a:p>
            <a:r>
              <a:rPr lang="en-US" sz="2000"/>
              <a:t>Only the new project application for the expansion will be considered for DV Bonus funds, and HUD will only select a new DV Bonus project that expands an existing renewal project if HUD conditionally selects the renewal project in Tier 1 or 2. </a:t>
            </a:r>
          </a:p>
          <a:p>
            <a:r>
              <a:rPr lang="en-US" sz="2000"/>
              <a:t>For projects that are expanding their current CoC Program-funded project, project applicants must submit: (a) the renewal project application that will be expanded; and (b) a new project application with expansion information.</a:t>
            </a:r>
          </a:p>
        </p:txBody>
      </p:sp>
    </p:spTree>
    <p:extLst>
      <p:ext uri="{BB962C8B-B14F-4D97-AF65-F5344CB8AC3E}">
        <p14:creationId xmlns:p14="http://schemas.microsoft.com/office/powerpoint/2010/main" val="397426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E9C0E7-B169-1D50-ED70-CB2CB2D2311F}"/>
              </a:ext>
            </a:extLst>
          </p:cNvPr>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What is a consolidation project?</a:t>
            </a:r>
          </a:p>
        </p:txBody>
      </p:sp>
      <p:graphicFrame>
        <p:nvGraphicFramePr>
          <p:cNvPr id="5" name="Content Placeholder 2">
            <a:extLst>
              <a:ext uri="{FF2B5EF4-FFF2-40B4-BE49-F238E27FC236}">
                <a16:creationId xmlns:a16="http://schemas.microsoft.com/office/drawing/2014/main" id="{7E178EE2-7F0A-F0F6-1226-F9D7639B4E17}"/>
              </a:ext>
            </a:extLst>
          </p:cNvPr>
          <p:cNvGraphicFramePr>
            <a:graphicFrameLocks noGrp="1"/>
          </p:cNvGraphicFramePr>
          <p:nvPr>
            <p:ph idx="1"/>
            <p:extLst>
              <p:ext uri="{D42A27DB-BD31-4B8C-83A1-F6EECF244321}">
                <p14:modId xmlns:p14="http://schemas.microsoft.com/office/powerpoint/2010/main" val="188423055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4969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86BC8D-51C0-05E8-1B8F-8AB21646A011}"/>
              </a:ext>
            </a:extLst>
          </p:cNvPr>
          <p:cNvSpPr>
            <a:spLocks noGrp="1"/>
          </p:cNvSpPr>
          <p:nvPr>
            <p:ph type="title"/>
          </p:nvPr>
        </p:nvSpPr>
        <p:spPr>
          <a:xfrm>
            <a:off x="686834" y="1153572"/>
            <a:ext cx="3200400" cy="4461163"/>
          </a:xfrm>
        </p:spPr>
        <p:txBody>
          <a:bodyPr>
            <a:normAutofit/>
          </a:bodyPr>
          <a:lstStyle/>
          <a:p>
            <a:r>
              <a:rPr lang="en-US" dirty="0">
                <a:solidFill>
                  <a:srgbClr val="FFFFFF"/>
                </a:solidFill>
                <a:latin typeface="Times New Roman" panose="02020603050405020304" pitchFamily="18" charset="0"/>
              </a:rPr>
              <a:t>What is a t</a:t>
            </a:r>
            <a:r>
              <a:rPr lang="en-US" b="0" u="none" strike="noStrike" baseline="0" dirty="0">
                <a:solidFill>
                  <a:srgbClr val="FFFFFF"/>
                </a:solidFill>
                <a:latin typeface="Times New Roman" panose="02020603050405020304" pitchFamily="18" charset="0"/>
              </a:rPr>
              <a:t>ransition </a:t>
            </a:r>
            <a:r>
              <a:rPr lang="en-US" dirty="0">
                <a:solidFill>
                  <a:srgbClr val="FFFFFF"/>
                </a:solidFill>
                <a:latin typeface="Times New Roman" panose="02020603050405020304" pitchFamily="18" charset="0"/>
              </a:rPr>
              <a:t>g</a:t>
            </a:r>
            <a:r>
              <a:rPr lang="en-US" b="0" u="none" strike="noStrike" baseline="0" dirty="0">
                <a:solidFill>
                  <a:srgbClr val="FFFFFF"/>
                </a:solidFill>
                <a:latin typeface="Times New Roman" panose="02020603050405020304" pitchFamily="18" charset="0"/>
              </a:rPr>
              <a:t>rant?</a:t>
            </a:r>
            <a:endParaRPr lang="en-US"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6C911D-8398-6BF7-A9E7-52C1FD85772F}"/>
              </a:ext>
            </a:extLst>
          </p:cNvPr>
          <p:cNvSpPr>
            <a:spLocks noGrp="1"/>
          </p:cNvSpPr>
          <p:nvPr>
            <p:ph idx="1"/>
          </p:nvPr>
        </p:nvSpPr>
        <p:spPr>
          <a:xfrm>
            <a:off x="4447308" y="591344"/>
            <a:ext cx="6906491" cy="5585619"/>
          </a:xfrm>
        </p:spPr>
        <p:txBody>
          <a:bodyPr anchor="ctr">
            <a:normAutofit/>
          </a:bodyPr>
          <a:lstStyle/>
          <a:p>
            <a:r>
              <a:rPr lang="en-US" sz="2000" b="0" i="0" u="none" strike="noStrike" baseline="0" dirty="0">
                <a:latin typeface="Times New Roman" panose="02020603050405020304" pitchFamily="18" charset="0"/>
              </a:rPr>
              <a:t>A grant to fund a new CoC project to transition an eligible renewal project being eliminated through reallocation from one program component to another eligible new component over a 1-year period. Transition grants in this Competition are eligible for renewal in subsequent fiscal years for eligible activities of the new component. The new transition project must meet the following requirements: </a:t>
            </a:r>
          </a:p>
          <a:p>
            <a:r>
              <a:rPr lang="en-US" sz="2000" b="1" i="0" u="none" strike="noStrike" baseline="0" dirty="0">
                <a:latin typeface="Times New Roman" panose="02020603050405020304" pitchFamily="18" charset="0"/>
              </a:rPr>
              <a:t>(a) </a:t>
            </a:r>
            <a:r>
              <a:rPr lang="en-US" sz="2000" b="0" i="0" u="none" strike="noStrike" baseline="0" dirty="0">
                <a:latin typeface="Times New Roman" panose="02020603050405020304" pitchFamily="18" charset="0"/>
              </a:rPr>
              <a:t>to be eligible to receive a transition grant, the current recipient must have the consent of its Continuum of Care; and </a:t>
            </a:r>
          </a:p>
          <a:p>
            <a:r>
              <a:rPr lang="en-US" sz="2000" b="1" i="0" u="none" strike="noStrike" baseline="0" dirty="0">
                <a:latin typeface="Times New Roman" panose="02020603050405020304" pitchFamily="18" charset="0"/>
              </a:rPr>
              <a:t>(b) </a:t>
            </a:r>
            <a:r>
              <a:rPr lang="en-US" sz="2000" b="0" i="0" u="none" strike="noStrike" baseline="0" dirty="0">
                <a:latin typeface="Times New Roman" panose="02020603050405020304" pitchFamily="18" charset="0"/>
              </a:rPr>
              <a:t>the new project application must meet project eligibility and project quality thresholds established by HUD in sections III.C.5.b. and c. of this NOFO.</a:t>
            </a:r>
          </a:p>
          <a:p>
            <a:r>
              <a:rPr lang="en-US" sz="2000" dirty="0">
                <a:latin typeface="Times New Roman" panose="02020603050405020304" pitchFamily="18" charset="0"/>
              </a:rPr>
              <a:t>No renewal grants up for reallocation this grants cycle, but helpful information to have if your project receives funding cuts or elimination through reallocation in the future.</a:t>
            </a:r>
          </a:p>
          <a:p>
            <a:r>
              <a:rPr lang="en-US" sz="2000" dirty="0">
                <a:latin typeface="Times New Roman" panose="02020603050405020304" pitchFamily="18" charset="0"/>
              </a:rPr>
              <a:t>This can be a planned and not forced (through involuntary reallocation) if you feel you need to change the component of one of your projects. </a:t>
            </a:r>
            <a:endParaRPr lang="en-US" sz="2000" dirty="0"/>
          </a:p>
        </p:txBody>
      </p:sp>
    </p:spTree>
    <p:extLst>
      <p:ext uri="{BB962C8B-B14F-4D97-AF65-F5344CB8AC3E}">
        <p14:creationId xmlns:p14="http://schemas.microsoft.com/office/powerpoint/2010/main" val="241753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9BB167-5DCF-8C1A-BE8C-E3FF9A504A23}"/>
              </a:ext>
            </a:extLst>
          </p:cNvPr>
          <p:cNvSpPr>
            <a:spLocks noGrp="1"/>
          </p:cNvSpPr>
          <p:nvPr>
            <p:ph type="title"/>
          </p:nvPr>
        </p:nvSpPr>
        <p:spPr>
          <a:xfrm>
            <a:off x="635000" y="640823"/>
            <a:ext cx="3418659" cy="5583148"/>
          </a:xfrm>
        </p:spPr>
        <p:txBody>
          <a:bodyPr anchor="ctr">
            <a:normAutofit/>
          </a:bodyPr>
          <a:lstStyle/>
          <a:p>
            <a:r>
              <a:rPr lang="en-US" sz="5400" dirty="0"/>
              <a:t>Eligible New Projects Types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ontent Placeholder 2">
            <a:extLst>
              <a:ext uri="{FF2B5EF4-FFF2-40B4-BE49-F238E27FC236}">
                <a16:creationId xmlns:a16="http://schemas.microsoft.com/office/drawing/2014/main" id="{DBFFD4DD-9F00-7834-DBEE-BC308E89872D}"/>
              </a:ext>
            </a:extLst>
          </p:cNvPr>
          <p:cNvGraphicFramePr>
            <a:graphicFrameLocks noGrp="1"/>
          </p:cNvGraphicFramePr>
          <p:nvPr>
            <p:ph idx="1"/>
            <p:extLst>
              <p:ext uri="{D42A27DB-BD31-4B8C-83A1-F6EECF244321}">
                <p14:modId xmlns:p14="http://schemas.microsoft.com/office/powerpoint/2010/main" val="199436941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612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72E634-1A69-7CA4-A4AE-6AD67762DF68}"/>
              </a:ext>
            </a:extLst>
          </p:cNvPr>
          <p:cNvSpPr>
            <a:spLocks noGrp="1"/>
          </p:cNvSpPr>
          <p:nvPr>
            <p:ph type="title"/>
          </p:nvPr>
        </p:nvSpPr>
        <p:spPr>
          <a:xfrm>
            <a:off x="686834" y="1153572"/>
            <a:ext cx="3200400" cy="4461163"/>
          </a:xfrm>
        </p:spPr>
        <p:txBody>
          <a:bodyPr>
            <a:normAutofit/>
          </a:bodyPr>
          <a:lstStyle/>
          <a:p>
            <a:r>
              <a:rPr lang="en-US">
                <a:solidFill>
                  <a:srgbClr val="FFFFFF"/>
                </a:solidFill>
              </a:rPr>
              <a:t>DV Bonus Funds</a:t>
            </a:r>
          </a:p>
        </p:txBody>
      </p:sp>
      <p:sp>
        <p:nvSpPr>
          <p:cNvPr id="28" name="Arc 2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702C300-8C60-6A82-B03F-58B1518A4D1F}"/>
              </a:ext>
            </a:extLst>
          </p:cNvPr>
          <p:cNvSpPr>
            <a:spLocks noGrp="1"/>
          </p:cNvSpPr>
          <p:nvPr>
            <p:ph idx="1"/>
          </p:nvPr>
        </p:nvSpPr>
        <p:spPr>
          <a:xfrm>
            <a:off x="4447308" y="591344"/>
            <a:ext cx="6906491" cy="5585619"/>
          </a:xfrm>
        </p:spPr>
        <p:txBody>
          <a:bodyPr anchor="ctr">
            <a:normAutofit/>
          </a:bodyPr>
          <a:lstStyle/>
          <a:p>
            <a:pPr marL="0" indent="0">
              <a:buNone/>
            </a:pPr>
            <a:r>
              <a:rPr lang="en-US" sz="2200"/>
              <a:t>(1) Permanent Housing or Rapid re-housing projects dedicated to serving survivors of domestic violence, dating violence, sexual assault, or stalking that are defined as homeless (24 CFR 578.3) OR </a:t>
            </a:r>
          </a:p>
          <a:p>
            <a:pPr marL="0" indent="0">
              <a:buNone/>
            </a:pPr>
            <a:r>
              <a:rPr lang="en-US" sz="2200"/>
              <a:t>(2) Rapid Rehousing (PH-RRH) and Joint Transitional Housing and Permanent Housing Rapid Rehousing (Joint TH/PH-RRH) component projects dedicated to serving survivors of domestic violence, dating violence, sexual assault, or stalking that are defined as homeless (24 CFR 578.3) </a:t>
            </a:r>
          </a:p>
          <a:p>
            <a:pPr marL="0" indent="0">
              <a:buNone/>
            </a:pPr>
            <a:r>
              <a:rPr lang="en-US" sz="2200"/>
              <a:t>OR (3) Supportive services only Coordinated Entry(SSO-CE)-coordinated entry project to implement policies, procedures, and practices that equip the CoC’s coordinated entry to better meet the needs of survivors of domestic violence, dating violence, sexual assault, or stalking (only one of these projects can be submitted)</a:t>
            </a:r>
          </a:p>
        </p:txBody>
      </p:sp>
    </p:spTree>
    <p:extLst>
      <p:ext uri="{BB962C8B-B14F-4D97-AF65-F5344CB8AC3E}">
        <p14:creationId xmlns:p14="http://schemas.microsoft.com/office/powerpoint/2010/main" val="1601158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72E634-1A69-7CA4-A4AE-6AD67762DF68}"/>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DV Bonus Funds</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702C300-8C60-6A82-B03F-58B1518A4D1F}"/>
              </a:ext>
            </a:extLst>
          </p:cNvPr>
          <p:cNvSpPr>
            <a:spLocks noGrp="1"/>
          </p:cNvSpPr>
          <p:nvPr>
            <p:ph idx="1"/>
          </p:nvPr>
        </p:nvSpPr>
        <p:spPr>
          <a:xfrm>
            <a:off x="4447308" y="591344"/>
            <a:ext cx="6906491" cy="5585619"/>
          </a:xfrm>
        </p:spPr>
        <p:txBody>
          <a:bodyPr anchor="ctr">
            <a:normAutofit/>
          </a:bodyPr>
          <a:lstStyle/>
          <a:p>
            <a:pPr marL="0" indent="0">
              <a:buNone/>
            </a:pPr>
            <a:r>
              <a:rPr lang="en-US" sz="2200"/>
              <a:t>•Can be an expansion project to existing CoC project that wants to add concentrated DV services. The renewal project must score high enough to be funded.</a:t>
            </a:r>
          </a:p>
          <a:p>
            <a:pPr marL="0" indent="0">
              <a:buNone/>
            </a:pPr>
            <a:r>
              <a:rPr lang="en-US" sz="2200"/>
              <a:t>• No guarantee SLC CoC will be awarded bonus fund, if awarded can be used for new projects</a:t>
            </a:r>
          </a:p>
          <a:p>
            <a:r>
              <a:rPr lang="en-US" sz="2200"/>
              <a:t> Per HUD guidelines for the DV Bonus funds, new DV Bonus project applications may not request less than $50,000. In addition, victim service providers are required to use or create an Alternate Database comparable to HMIS (Homeless Management Information System) to produce reports for HUD and aggregate unduplicated count data for CoC planning.</a:t>
            </a:r>
          </a:p>
          <a:p>
            <a:r>
              <a:rPr lang="en-US" sz="2200"/>
              <a:t>All projects funded through the DV Bonus must adopt a Housing First approach</a:t>
            </a:r>
          </a:p>
          <a:p>
            <a:r>
              <a:rPr lang="en-US" sz="2200"/>
              <a:t>Detailed scoring and requirement guidance on Pages 28-29 of the FY2023 NOFO</a:t>
            </a:r>
          </a:p>
        </p:txBody>
      </p:sp>
    </p:spTree>
    <p:extLst>
      <p:ext uri="{BB962C8B-B14F-4D97-AF65-F5344CB8AC3E}">
        <p14:creationId xmlns:p14="http://schemas.microsoft.com/office/powerpoint/2010/main" val="1002081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CD1110-2955-AE48-3527-F46A90FA56B6}"/>
              </a:ext>
            </a:extLst>
          </p:cNvPr>
          <p:cNvSpPr>
            <a:spLocks noGrp="1"/>
          </p:cNvSpPr>
          <p:nvPr>
            <p:ph type="title"/>
          </p:nvPr>
        </p:nvSpPr>
        <p:spPr>
          <a:xfrm>
            <a:off x="838200" y="365125"/>
            <a:ext cx="10515600" cy="1325563"/>
          </a:xfrm>
        </p:spPr>
        <p:txBody>
          <a:bodyPr>
            <a:normAutofit/>
          </a:bodyPr>
          <a:lstStyle/>
          <a:p>
            <a:r>
              <a:rPr lang="en-US" sz="5400" b="0" u="none" strike="noStrike" baseline="0">
                <a:latin typeface="Times New Roman" panose="02020603050405020304" pitchFamily="18" charset="0"/>
              </a:rPr>
              <a:t>CoC Bonus Project</a:t>
            </a:r>
            <a:endParaRPr lang="en-U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a:extLst>
              <a:ext uri="{FF2B5EF4-FFF2-40B4-BE49-F238E27FC236}">
                <a16:creationId xmlns:a16="http://schemas.microsoft.com/office/drawing/2014/main" id="{BC5F64BB-DA44-1FA5-BD44-9005E2596FFA}"/>
              </a:ext>
            </a:extLst>
          </p:cNvPr>
          <p:cNvSpPr>
            <a:spLocks noGrp="1"/>
          </p:cNvSpPr>
          <p:nvPr>
            <p:ph idx="1"/>
          </p:nvPr>
        </p:nvSpPr>
        <p:spPr>
          <a:xfrm>
            <a:off x="838200" y="1929384"/>
            <a:ext cx="10515600" cy="4251960"/>
          </a:xfrm>
        </p:spPr>
        <p:txBody>
          <a:bodyPr>
            <a:normAutofit/>
          </a:bodyPr>
          <a:lstStyle/>
          <a:p>
            <a:r>
              <a:rPr lang="en-US" sz="2200" b="0" i="0" u="none" strike="noStrike" baseline="0">
                <a:latin typeface="Times New Roman" panose="02020603050405020304" pitchFamily="18" charset="0"/>
              </a:rPr>
              <a:t>Unclear if HUD will designate CoC Bonus amounts or not.</a:t>
            </a:r>
          </a:p>
          <a:p>
            <a:r>
              <a:rPr lang="en-US" sz="2200">
                <a:latin typeface="Times New Roman" panose="02020603050405020304" pitchFamily="18" charset="0"/>
              </a:rPr>
              <a:t>If so, all new project types on previous slides are eligible. </a:t>
            </a:r>
            <a:endParaRPr lang="en-US" sz="2200" b="0" i="0" u="none" strike="noStrike" baseline="0">
              <a:latin typeface="Times New Roman" panose="02020603050405020304" pitchFamily="18" charset="0"/>
            </a:endParaRPr>
          </a:p>
          <a:p>
            <a:r>
              <a:rPr lang="en-US" sz="2200" b="0" i="0" u="none" strike="noStrike" baseline="0">
                <a:latin typeface="Times New Roman" panose="02020603050405020304" pitchFamily="18" charset="0"/>
              </a:rPr>
              <a:t>The CoC Bonus allows CoCs to use up to 7 percent of their Final Pro Rata Need (FPRN) to create one or more new project applications.</a:t>
            </a:r>
          </a:p>
          <a:p>
            <a:r>
              <a:rPr lang="en-US" sz="2200" b="0" i="0" u="none" strike="noStrike" baseline="0">
                <a:latin typeface="Times New Roman" panose="02020603050405020304" pitchFamily="18" charset="0"/>
              </a:rPr>
              <a:t> New projects created through the CoC Bonus must meet the project eligibility and project quality threshold requirements established by HUD in sections III.C.5.b. and c. of this NOFO. </a:t>
            </a:r>
          </a:p>
          <a:p>
            <a:r>
              <a:rPr lang="en-US" sz="2200" b="0" i="0" u="none" strike="noStrike" baseline="0">
                <a:latin typeface="Times New Roman" panose="02020603050405020304" pitchFamily="18" charset="0"/>
              </a:rPr>
              <a:t>To be eligible to receive a CoC Bonus project, the Collaborative Applicant must demonstrate its CoC ranks projects based on how they improve system performance as outlined in section V.B.2.b of this NOFO. </a:t>
            </a:r>
            <a:endParaRPr lang="en-US" sz="2200"/>
          </a:p>
        </p:txBody>
      </p:sp>
    </p:spTree>
    <p:extLst>
      <p:ext uri="{BB962C8B-B14F-4D97-AF65-F5344CB8AC3E}">
        <p14:creationId xmlns:p14="http://schemas.microsoft.com/office/powerpoint/2010/main" val="418895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882EA4A-5330-4CAC-AD56-34D9B315C9ED}"/>
              </a:ext>
            </a:extLst>
          </p:cNvPr>
          <p:cNvSpPr>
            <a:spLocks noGrp="1"/>
          </p:cNvSpPr>
          <p:nvPr>
            <p:ph type="title"/>
          </p:nvPr>
        </p:nvSpPr>
        <p:spPr>
          <a:xfrm>
            <a:off x="838200" y="365125"/>
            <a:ext cx="10515600" cy="1325563"/>
          </a:xfrm>
        </p:spPr>
        <p:txBody>
          <a:bodyPr>
            <a:normAutofit/>
          </a:bodyPr>
          <a:lstStyle/>
          <a:p>
            <a:r>
              <a:rPr lang="en-US"/>
              <a:t>SLC CoC Local Competition Materials </a:t>
            </a:r>
          </a:p>
        </p:txBody>
      </p:sp>
      <p:sp>
        <p:nvSpPr>
          <p:cNvPr id="26" name="Arc 2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F90B952-6504-42B3-9570-C9F302D5DF55}"/>
              </a:ext>
            </a:extLst>
          </p:cNvPr>
          <p:cNvSpPr>
            <a:spLocks noGrp="1"/>
          </p:cNvSpPr>
          <p:nvPr>
            <p:ph idx="1"/>
          </p:nvPr>
        </p:nvSpPr>
        <p:spPr>
          <a:xfrm>
            <a:off x="838200" y="1825625"/>
            <a:ext cx="10515600" cy="4351338"/>
          </a:xfrm>
        </p:spPr>
        <p:txBody>
          <a:bodyPr>
            <a:normAutofit/>
          </a:bodyPr>
          <a:lstStyle/>
          <a:p>
            <a:r>
              <a:rPr lang="en-US" sz="2000" dirty="0">
                <a:hlinkClick r:id="rId2"/>
              </a:rPr>
              <a:t>All local Materials can be found here </a:t>
            </a:r>
            <a:endParaRPr lang="en-US" sz="2000" dirty="0"/>
          </a:p>
          <a:p>
            <a:pPr marL="0" indent="0">
              <a:buNone/>
            </a:pPr>
            <a:r>
              <a:rPr lang="en-US" sz="2000" dirty="0"/>
              <a:t>• Review the NOFO Timeline:  </a:t>
            </a:r>
            <a:r>
              <a:rPr lang="en-US" sz="2000" b="1" dirty="0"/>
              <a:t>Applications due to CoC: August 8</a:t>
            </a:r>
            <a:r>
              <a:rPr lang="en-US" sz="2000" b="1" baseline="30000" dirty="0"/>
              <a:t>th</a:t>
            </a:r>
            <a:r>
              <a:rPr lang="en-US" sz="2000" b="1" dirty="0"/>
              <a:t>, Final HUD deadline: Sept. 28th</a:t>
            </a:r>
          </a:p>
          <a:p>
            <a:pPr marL="0" indent="0">
              <a:buNone/>
            </a:pPr>
            <a:r>
              <a:rPr lang="en-US" sz="2000" dirty="0"/>
              <a:t>• </a:t>
            </a:r>
            <a:r>
              <a:rPr lang="en-US" sz="2000" b="1" dirty="0"/>
              <a:t>New project LOIs due August 3rd, No Renewal LOIs required</a:t>
            </a:r>
          </a:p>
          <a:p>
            <a:r>
              <a:rPr lang="en-US" sz="2000" dirty="0"/>
              <a:t>Review Supplemental Application: </a:t>
            </a:r>
            <a:r>
              <a:rPr lang="en-US" sz="2000" b="1" u="sng" dirty="0"/>
              <a:t>Start this ASAP: Due August 8th</a:t>
            </a:r>
          </a:p>
          <a:p>
            <a:pPr marL="0" indent="0">
              <a:buNone/>
            </a:pPr>
            <a:r>
              <a:rPr lang="en-US" sz="2000" dirty="0"/>
              <a:t>• All applicants must complete the HUD </a:t>
            </a:r>
            <a:r>
              <a:rPr lang="en-US" sz="2000" dirty="0" err="1"/>
              <a:t>eSnaps</a:t>
            </a:r>
            <a:r>
              <a:rPr lang="en-US" sz="2000" dirty="0"/>
              <a:t> &amp; supplemental applications </a:t>
            </a:r>
          </a:p>
          <a:p>
            <a:pPr marL="0" indent="0">
              <a:buNone/>
            </a:pPr>
            <a:r>
              <a:rPr lang="en-US" sz="2000" dirty="0"/>
              <a:t>	-e-Snaps not live yet</a:t>
            </a:r>
          </a:p>
          <a:p>
            <a:pPr marL="0" indent="0">
              <a:buNone/>
            </a:pPr>
            <a:r>
              <a:rPr lang="en-US" sz="2000" dirty="0"/>
              <a:t>• Review Score Tools per Project Type </a:t>
            </a:r>
          </a:p>
          <a:p>
            <a:pPr marL="0" indent="0">
              <a:buNone/>
            </a:pPr>
            <a:r>
              <a:rPr lang="en-US" sz="2000" dirty="0"/>
              <a:t>	• PSH &amp; RH-TH </a:t>
            </a:r>
          </a:p>
          <a:p>
            <a:pPr marL="0" indent="0">
              <a:buNone/>
            </a:pPr>
            <a:r>
              <a:rPr lang="en-US" sz="2000" dirty="0"/>
              <a:t>• Review Ranking &amp; Review Policy </a:t>
            </a:r>
          </a:p>
          <a:p>
            <a:pPr marL="0" indent="0">
              <a:buNone/>
            </a:pPr>
            <a:r>
              <a:rPr lang="en-US" sz="2000" dirty="0"/>
              <a:t>	• Details Ranking &amp; Review, Reallocation, &amp; Appeals Processes</a:t>
            </a:r>
          </a:p>
        </p:txBody>
      </p:sp>
    </p:spTree>
    <p:extLst>
      <p:ext uri="{BB962C8B-B14F-4D97-AF65-F5344CB8AC3E}">
        <p14:creationId xmlns:p14="http://schemas.microsoft.com/office/powerpoint/2010/main" val="1961203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83931B2-BA16-EF86-28E6-2CF637F44044}"/>
              </a:ext>
            </a:extLst>
          </p:cNvPr>
          <p:cNvSpPr>
            <a:spLocks noGrp="1"/>
          </p:cNvSpPr>
          <p:nvPr>
            <p:ph type="title"/>
          </p:nvPr>
        </p:nvSpPr>
        <p:spPr>
          <a:xfrm>
            <a:off x="838200" y="365125"/>
            <a:ext cx="10515600" cy="1325563"/>
          </a:xfrm>
        </p:spPr>
        <p:txBody>
          <a:bodyPr>
            <a:normAutofit/>
          </a:bodyPr>
          <a:lstStyle/>
          <a:p>
            <a:r>
              <a:rPr lang="en-US" dirty="0"/>
              <a:t>Housing &amp; Healthcare MOUs</a:t>
            </a:r>
          </a:p>
        </p:txBody>
      </p:sp>
      <p:sp>
        <p:nvSpPr>
          <p:cNvPr id="25" name="Arc 2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2F668B2-EFE3-568B-A87A-30C7C4BA8C2C}"/>
              </a:ext>
            </a:extLst>
          </p:cNvPr>
          <p:cNvSpPr>
            <a:spLocks noGrp="1"/>
          </p:cNvSpPr>
          <p:nvPr>
            <p:ph idx="1"/>
          </p:nvPr>
        </p:nvSpPr>
        <p:spPr>
          <a:xfrm>
            <a:off x="1120690" y="1472334"/>
            <a:ext cx="10515600" cy="4351338"/>
          </a:xfrm>
        </p:spPr>
        <p:txBody>
          <a:bodyPr>
            <a:noAutofit/>
          </a:bodyPr>
          <a:lstStyle/>
          <a:p>
            <a:r>
              <a:rPr lang="en-US" sz="1600" dirty="0"/>
              <a:t>CoCs may receive up to 14 points on the CoC Application if the FY 2023 CoC Priority Listing includes new project applications created through reallocation or the CoC Bonus that utilizes housing vouchers and healthcare provided through an array of healthcare services providers. </a:t>
            </a:r>
          </a:p>
          <a:p>
            <a:r>
              <a:rPr lang="en-US" sz="1600" dirty="0"/>
              <a:t>New PSH-RRH Projects should seek an MOU, commitment letter, etc. for healthcare &amp; housing leverage services and attach this with your applications to the CoC &amp; HUD</a:t>
            </a:r>
          </a:p>
          <a:p>
            <a:r>
              <a:rPr lang="en-US" sz="1600" dirty="0"/>
              <a:t>Leveraging Healthcare Resources. A written commitment from a health care organization with the value of the commitment and the date(s) healthcare resources will be provided.</a:t>
            </a:r>
          </a:p>
          <a:p>
            <a:r>
              <a:rPr lang="en-US" sz="1600" dirty="0"/>
              <a:t>Healthcare MOUs: </a:t>
            </a:r>
          </a:p>
          <a:p>
            <a:pPr lvl="1"/>
            <a:r>
              <a:rPr lang="en-US" sz="1600" dirty="0"/>
              <a:t>This could be for mental health, chemical dependency, behavioral  health, physical health services that will be provided </a:t>
            </a:r>
          </a:p>
          <a:p>
            <a:pPr lvl="1"/>
            <a:r>
              <a:rPr lang="en-US" sz="1600" dirty="0"/>
              <a:t>This can from internally offered services or an external partnership</a:t>
            </a:r>
          </a:p>
          <a:p>
            <a:pPr lvl="1"/>
            <a:r>
              <a:rPr lang="en-US" sz="1600" dirty="0"/>
              <a:t>Include dates of services offered, approximate value of services offered, and number of individuals that can be served by these services</a:t>
            </a:r>
          </a:p>
          <a:p>
            <a:pPr lvl="1"/>
            <a:r>
              <a:rPr lang="en-US" sz="1600" dirty="0"/>
              <a:t>Must be available for all eligible project participants </a:t>
            </a:r>
          </a:p>
          <a:p>
            <a:r>
              <a:rPr lang="en-US" sz="1600" dirty="0"/>
              <a:t>For housing resource leverage MOUs, at least 25 percent of units funded outside of CoC funds (ex. Housing supports, PHA housing choice voucher, </a:t>
            </a:r>
            <a:r>
              <a:rPr lang="en-US" sz="1600" dirty="0" err="1"/>
              <a:t>etc</a:t>
            </a:r>
            <a:r>
              <a:rPr lang="en-US" sz="1600" dirty="0"/>
              <a:t>)</a:t>
            </a:r>
          </a:p>
          <a:p>
            <a:pPr lvl="1"/>
            <a:r>
              <a:rPr lang="en-US" sz="1600" dirty="0"/>
              <a:t>(</a:t>
            </a:r>
            <a:r>
              <a:rPr lang="en-US" sz="1600" dirty="0" err="1"/>
              <a:t>i</a:t>
            </a:r>
            <a:r>
              <a:rPr lang="en-US" sz="1600" dirty="0"/>
              <a:t>) in the case of a PSH project, provide at least 25 percent of the units included in the project; or (ii) in the case of a RRH project, serve at least 25 percent of the program participants anticipated to be served by the project.</a:t>
            </a:r>
          </a:p>
        </p:txBody>
      </p:sp>
    </p:spTree>
    <p:extLst>
      <p:ext uri="{BB962C8B-B14F-4D97-AF65-F5344CB8AC3E}">
        <p14:creationId xmlns:p14="http://schemas.microsoft.com/office/powerpoint/2010/main" val="1818839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CB6E2F43-29E9-49D9-91FC-E5FEFAAA7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1" name="Arc 30">
            <a:extLst>
              <a:ext uri="{FF2B5EF4-FFF2-40B4-BE49-F238E27FC236}">
                <a16:creationId xmlns:a16="http://schemas.microsoft.com/office/drawing/2014/main" id="{3BA62E19-CD42-4C09-B825-844B4943D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87212"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E77860-1717-FF93-FCBA-E8799AE69A11}"/>
              </a:ext>
            </a:extLst>
          </p:cNvPr>
          <p:cNvSpPr>
            <a:spLocks noGrp="1"/>
          </p:cNvSpPr>
          <p:nvPr>
            <p:ph type="title"/>
          </p:nvPr>
        </p:nvSpPr>
        <p:spPr>
          <a:xfrm>
            <a:off x="838200" y="365125"/>
            <a:ext cx="10515599" cy="1325563"/>
          </a:xfrm>
        </p:spPr>
        <p:txBody>
          <a:bodyPr>
            <a:normAutofit/>
          </a:bodyPr>
          <a:lstStyle/>
          <a:p>
            <a:r>
              <a:rPr lang="en-US" dirty="0"/>
              <a:t>Helpful Reminders</a:t>
            </a:r>
          </a:p>
        </p:txBody>
      </p:sp>
      <p:sp>
        <p:nvSpPr>
          <p:cNvPr id="33" name="Oval 32">
            <a:extLst>
              <a:ext uri="{FF2B5EF4-FFF2-40B4-BE49-F238E27FC236}">
                <a16:creationId xmlns:a16="http://schemas.microsoft.com/office/drawing/2014/main" id="{8E63CC27-1C86-4653-8866-79C24C5C5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95924" y="1656147"/>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388EA60D-67C1-567D-DB60-BB6310F0D048}"/>
              </a:ext>
            </a:extLst>
          </p:cNvPr>
          <p:cNvGraphicFramePr>
            <a:graphicFrameLocks noGrp="1"/>
          </p:cNvGraphicFramePr>
          <p:nvPr>
            <p:ph idx="1"/>
            <p:extLst>
              <p:ext uri="{D42A27DB-BD31-4B8C-83A1-F6EECF244321}">
                <p14:modId xmlns:p14="http://schemas.microsoft.com/office/powerpoint/2010/main" val="1959781917"/>
              </p:ext>
            </p:extLst>
          </p:nvPr>
        </p:nvGraphicFramePr>
        <p:xfrm>
          <a:off x="838200" y="1485900"/>
          <a:ext cx="10622973" cy="5006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3403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53490-8B94-D253-3FCC-54394CD6F5DC}"/>
              </a:ext>
            </a:extLst>
          </p:cNvPr>
          <p:cNvSpPr>
            <a:spLocks noGrp="1"/>
          </p:cNvSpPr>
          <p:nvPr>
            <p:ph type="title"/>
          </p:nvPr>
        </p:nvSpPr>
        <p:spPr>
          <a:xfrm>
            <a:off x="635000" y="640823"/>
            <a:ext cx="3418659" cy="5583148"/>
          </a:xfrm>
        </p:spPr>
        <p:txBody>
          <a:bodyPr anchor="ctr">
            <a:normAutofit/>
          </a:bodyPr>
          <a:lstStyle/>
          <a:p>
            <a:r>
              <a:rPr lang="en-US" sz="5400"/>
              <a:t>What Application Materials are required to apply? </a:t>
            </a:r>
          </a:p>
        </p:txBody>
      </p:sp>
      <p:sp>
        <p:nvSpPr>
          <p:cNvPr id="27"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8" name="Content Placeholder 2">
            <a:extLst>
              <a:ext uri="{FF2B5EF4-FFF2-40B4-BE49-F238E27FC236}">
                <a16:creationId xmlns:a16="http://schemas.microsoft.com/office/drawing/2014/main" id="{7F55A0D8-39F0-96C4-E716-CB876388922F}"/>
              </a:ext>
            </a:extLst>
          </p:cNvPr>
          <p:cNvGraphicFramePr>
            <a:graphicFrameLocks noGrp="1"/>
          </p:cNvGraphicFramePr>
          <p:nvPr>
            <p:ph idx="1"/>
            <p:extLst>
              <p:ext uri="{D42A27DB-BD31-4B8C-83A1-F6EECF244321}">
                <p14:modId xmlns:p14="http://schemas.microsoft.com/office/powerpoint/2010/main" val="2264836655"/>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7097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5B2E8E-CB21-47A7-ABB0-40C522E01771}"/>
              </a:ext>
            </a:extLst>
          </p:cNvPr>
          <p:cNvSpPr>
            <a:spLocks noGrp="1"/>
          </p:cNvSpPr>
          <p:nvPr>
            <p:ph type="title"/>
          </p:nvPr>
        </p:nvSpPr>
        <p:spPr>
          <a:xfrm>
            <a:off x="838200" y="1195697"/>
            <a:ext cx="3200400" cy="4238118"/>
          </a:xfrm>
        </p:spPr>
        <p:txBody>
          <a:bodyPr>
            <a:normAutofit/>
          </a:bodyPr>
          <a:lstStyle/>
          <a:p>
            <a:r>
              <a:rPr lang="en-US">
                <a:solidFill>
                  <a:schemeClr val="bg1"/>
                </a:solidFill>
              </a:rPr>
              <a:t>Tips for Application </a:t>
            </a:r>
          </a:p>
        </p:txBody>
      </p:sp>
      <p:grpSp>
        <p:nvGrpSpPr>
          <p:cNvPr id="13"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4" name="Freeform: Shape 13">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7" name="Oval 16">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Oval 18">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1"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2" name="Freeform: Shape 21">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graphicFrame>
        <p:nvGraphicFramePr>
          <p:cNvPr id="5" name="Content Placeholder 2">
            <a:extLst>
              <a:ext uri="{FF2B5EF4-FFF2-40B4-BE49-F238E27FC236}">
                <a16:creationId xmlns:a16="http://schemas.microsoft.com/office/drawing/2014/main" id="{7F698412-FA41-0CE7-236A-06D8E9585DF2}"/>
              </a:ext>
            </a:extLst>
          </p:cNvPr>
          <p:cNvGraphicFramePr>
            <a:graphicFrameLocks noGrp="1"/>
          </p:cNvGraphicFramePr>
          <p:nvPr>
            <p:ph idx="1"/>
            <p:extLst>
              <p:ext uri="{D42A27DB-BD31-4B8C-83A1-F6EECF244321}">
                <p14:modId xmlns:p14="http://schemas.microsoft.com/office/powerpoint/2010/main" val="4162409842"/>
              </p:ext>
            </p:extLst>
          </p:nvPr>
        </p:nvGraphicFramePr>
        <p:xfrm>
          <a:off x="5484139" y="477540"/>
          <a:ext cx="6301601" cy="58788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6162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9AA230-9A9E-4D24-B2A3-8A0A3D91D155}"/>
              </a:ext>
            </a:extLst>
          </p:cNvPr>
          <p:cNvSpPr>
            <a:spLocks noGrp="1"/>
          </p:cNvSpPr>
          <p:nvPr>
            <p:ph type="title"/>
          </p:nvPr>
        </p:nvSpPr>
        <p:spPr>
          <a:xfrm>
            <a:off x="686834" y="1153572"/>
            <a:ext cx="3200400" cy="4461163"/>
          </a:xfrm>
        </p:spPr>
        <p:txBody>
          <a:bodyPr>
            <a:normAutofit/>
          </a:bodyPr>
          <a:lstStyle/>
          <a:p>
            <a:r>
              <a:rPr lang="en-US">
                <a:solidFill>
                  <a:srgbClr val="FFFFFF"/>
                </a:solidFill>
              </a:rPr>
              <a:t>Helpful Resources </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A841F06-1A6E-4F77-8A25-7F2AA8547FFB}"/>
              </a:ext>
            </a:extLst>
          </p:cNvPr>
          <p:cNvSpPr>
            <a:spLocks noGrp="1"/>
          </p:cNvSpPr>
          <p:nvPr>
            <p:ph idx="1"/>
          </p:nvPr>
        </p:nvSpPr>
        <p:spPr>
          <a:xfrm>
            <a:off x="4447308" y="591344"/>
            <a:ext cx="6906491" cy="5585619"/>
          </a:xfrm>
        </p:spPr>
        <p:txBody>
          <a:bodyPr anchor="ctr">
            <a:normAutofit/>
          </a:bodyPr>
          <a:lstStyle/>
          <a:p>
            <a:r>
              <a:rPr lang="en-US" dirty="0">
                <a:hlinkClick r:id="rId2"/>
              </a:rPr>
              <a:t>HUD CoC Program Competition Page </a:t>
            </a:r>
            <a:endParaRPr lang="en-US" dirty="0"/>
          </a:p>
          <a:p>
            <a:r>
              <a:rPr lang="en-US" dirty="0">
                <a:hlinkClick r:id="rId3"/>
              </a:rPr>
              <a:t>Full FY2023 HUD CoC NOFO Competition Notice</a:t>
            </a:r>
            <a:endParaRPr lang="en-US" dirty="0"/>
          </a:p>
          <a:p>
            <a:r>
              <a:rPr lang="en-US" dirty="0">
                <a:hlinkClick r:id="rId4"/>
              </a:rPr>
              <a:t>HUD Project Application FAQs</a:t>
            </a:r>
            <a:endParaRPr lang="en-US" dirty="0"/>
          </a:p>
          <a:p>
            <a:r>
              <a:rPr lang="en-US" dirty="0" err="1">
                <a:hlinkClick r:id="rId5"/>
              </a:rPr>
              <a:t>eSnaps</a:t>
            </a:r>
            <a:r>
              <a:rPr lang="en-US" dirty="0">
                <a:hlinkClick r:id="rId5"/>
              </a:rPr>
              <a:t> Resources Page</a:t>
            </a:r>
            <a:endParaRPr lang="en-US" dirty="0"/>
          </a:p>
          <a:p>
            <a:r>
              <a:rPr lang="en-US" dirty="0">
                <a:hlinkClick r:id="rId6"/>
              </a:rPr>
              <a:t>HUD Exchange CoC 101 Page</a:t>
            </a:r>
            <a:endParaRPr lang="en-US" dirty="0"/>
          </a:p>
          <a:p>
            <a:r>
              <a:rPr lang="en-US" dirty="0">
                <a:hlinkClick r:id="rId7"/>
              </a:rPr>
              <a:t>HUD CoC Program Rule (24 CFR 578)</a:t>
            </a:r>
            <a:endParaRPr lang="en-US" dirty="0"/>
          </a:p>
          <a:p>
            <a:r>
              <a:rPr lang="en-US" dirty="0" err="1">
                <a:hlinkClick r:id="rId8"/>
              </a:rPr>
              <a:t>eSnaps</a:t>
            </a:r>
            <a:r>
              <a:rPr lang="en-US" dirty="0">
                <a:hlinkClick r:id="rId8"/>
              </a:rPr>
              <a:t> Guide for Creating New Applicant Profile</a:t>
            </a:r>
            <a:endParaRPr lang="en-US" dirty="0"/>
          </a:p>
        </p:txBody>
      </p:sp>
    </p:spTree>
    <p:extLst>
      <p:ext uri="{BB962C8B-B14F-4D97-AF65-F5344CB8AC3E}">
        <p14:creationId xmlns:p14="http://schemas.microsoft.com/office/powerpoint/2010/main" val="1808440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0F5459-CA1A-4254-B850-608C69967520}"/>
              </a:ext>
            </a:extLst>
          </p:cNvPr>
          <p:cNvSpPr>
            <a:spLocks noGrp="1"/>
          </p:cNvSpPr>
          <p:nvPr>
            <p:ph type="title"/>
          </p:nvPr>
        </p:nvSpPr>
        <p:spPr>
          <a:xfrm>
            <a:off x="1043631" y="809898"/>
            <a:ext cx="9942716" cy="1554480"/>
          </a:xfrm>
        </p:spPr>
        <p:txBody>
          <a:bodyPr anchor="ctr">
            <a:normAutofit/>
          </a:bodyPr>
          <a:lstStyle/>
          <a:p>
            <a:r>
              <a:rPr lang="en-US" sz="4800"/>
              <a:t>Questions? </a:t>
            </a:r>
          </a:p>
        </p:txBody>
      </p:sp>
      <p:sp>
        <p:nvSpPr>
          <p:cNvPr id="3" name="Content Placeholder 2">
            <a:extLst>
              <a:ext uri="{FF2B5EF4-FFF2-40B4-BE49-F238E27FC236}">
                <a16:creationId xmlns:a16="http://schemas.microsoft.com/office/drawing/2014/main" id="{6479B0F8-E826-4C83-A7BA-7004BB23B692}"/>
              </a:ext>
            </a:extLst>
          </p:cNvPr>
          <p:cNvSpPr>
            <a:spLocks noGrp="1"/>
          </p:cNvSpPr>
          <p:nvPr>
            <p:ph idx="1"/>
          </p:nvPr>
        </p:nvSpPr>
        <p:spPr>
          <a:xfrm>
            <a:off x="1045028" y="3017522"/>
            <a:ext cx="9941319" cy="3124658"/>
          </a:xfrm>
        </p:spPr>
        <p:txBody>
          <a:bodyPr anchor="ctr">
            <a:normAutofit/>
          </a:bodyPr>
          <a:lstStyle/>
          <a:p>
            <a:pPr marL="0" indent="0">
              <a:buNone/>
            </a:pPr>
            <a:r>
              <a:rPr lang="en-US" sz="2400" dirty="0"/>
              <a:t>Contact </a:t>
            </a:r>
            <a:r>
              <a:rPr lang="en-US" sz="2400"/>
              <a:t>SLC CoC </a:t>
            </a:r>
            <a:r>
              <a:rPr lang="en-US" sz="2400" dirty="0"/>
              <a:t>with any questions at </a:t>
            </a:r>
            <a:r>
              <a:rPr lang="en-US" sz="2400" dirty="0">
                <a:hlinkClick r:id="rId2"/>
              </a:rPr>
              <a:t>cochomelessprograms@stlouiscountymn.gov</a:t>
            </a:r>
            <a:r>
              <a:rPr lang="en-US" sz="2400" dirty="0"/>
              <a:t> or (218) 725- 5158</a:t>
            </a:r>
          </a:p>
          <a:p>
            <a:r>
              <a:rPr lang="en-US" sz="2400" dirty="0"/>
              <a:t>HUD NOFO specific Questions: </a:t>
            </a:r>
            <a:r>
              <a:rPr lang="en-US" sz="2400" dirty="0">
                <a:hlinkClick r:id="rId3"/>
              </a:rPr>
              <a:t>CoCNOFO@hud.gov</a:t>
            </a:r>
            <a:endParaRPr lang="en-US" sz="2400" dirty="0"/>
          </a:p>
          <a:p>
            <a:r>
              <a:rPr lang="en-US" sz="2400" dirty="0" err="1"/>
              <a:t>eSnaps</a:t>
            </a:r>
            <a:r>
              <a:rPr lang="en-US" sz="2400" dirty="0"/>
              <a:t> specific questions: </a:t>
            </a:r>
            <a:r>
              <a:rPr lang="en-US" sz="2400" i="1" dirty="0">
                <a:effectLst/>
                <a:latin typeface="Open Sans" panose="020B0606030504020204" pitchFamily="34" charset="0"/>
                <a:hlinkClick r:id="rId4">
                  <a:extLst>
                    <a:ext uri="{A12FA001-AC4F-418D-AE19-62706E023703}">
                      <ahyp:hlinkClr xmlns:ahyp="http://schemas.microsoft.com/office/drawing/2018/hyperlinkcolor" val="tx"/>
                    </a:ext>
                  </a:extLst>
                </a:hlinkClick>
              </a:rPr>
              <a:t>e-snaps</a:t>
            </a:r>
            <a:r>
              <a:rPr lang="en-US" sz="2400" i="0" dirty="0">
                <a:effectLst/>
                <a:latin typeface="Open Sans" panose="020B0606030504020204" pitchFamily="34" charset="0"/>
                <a:hlinkClick r:id="rId4">
                  <a:extLst>
                    <a:ext uri="{A12FA001-AC4F-418D-AE19-62706E023703}">
                      <ahyp:hlinkClr xmlns:ahyp="http://schemas.microsoft.com/office/drawing/2018/hyperlinkcolor" val="tx"/>
                    </a:ext>
                  </a:extLst>
                </a:hlinkClick>
              </a:rPr>
              <a:t>@hud.gov</a:t>
            </a:r>
            <a:endParaRPr lang="en-US" sz="2400" i="0" dirty="0">
              <a:effectLst/>
              <a:latin typeface="Open Sans" panose="020B0606030504020204" pitchFamily="34" charset="0"/>
            </a:endParaRPr>
          </a:p>
          <a:p>
            <a:r>
              <a:rPr lang="en-US" sz="2400" dirty="0">
                <a:latin typeface="Open Sans" panose="020B0606030504020204" pitchFamily="34" charset="0"/>
              </a:rPr>
              <a:t>Weekly CoC Office Hours: Wednesdays 2-3pm via Microsoft Teams, email </a:t>
            </a:r>
            <a:r>
              <a:rPr lang="en-US" sz="2400" dirty="0">
                <a:latin typeface="Open Sans" panose="020B0606030504020204" pitchFamily="34" charset="0"/>
                <a:hlinkClick r:id="rId2"/>
              </a:rPr>
              <a:t>cochomelessprograms@stlouiscountymn.gov</a:t>
            </a:r>
            <a:r>
              <a:rPr lang="en-US" sz="2400" dirty="0">
                <a:latin typeface="Open Sans" panose="020B0606030504020204" pitchFamily="34" charset="0"/>
              </a:rPr>
              <a:t> for the link </a:t>
            </a:r>
            <a:endParaRPr lang="en-US"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446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BC9E27-EA58-DA72-4F4D-C8EF72535ADB}"/>
              </a:ext>
            </a:extLst>
          </p:cNvPr>
          <p:cNvSpPr>
            <a:spLocks noGrp="1"/>
          </p:cNvSpPr>
          <p:nvPr>
            <p:ph type="title"/>
          </p:nvPr>
        </p:nvSpPr>
        <p:spPr>
          <a:xfrm>
            <a:off x="686834" y="1153572"/>
            <a:ext cx="3200400" cy="4461163"/>
          </a:xfrm>
        </p:spPr>
        <p:txBody>
          <a:bodyPr>
            <a:normAutofit/>
          </a:bodyPr>
          <a:lstStyle/>
          <a:p>
            <a:r>
              <a:rPr lang="en-US" sz="4100">
                <a:solidFill>
                  <a:srgbClr val="FFFFFF"/>
                </a:solidFill>
              </a:rPr>
              <a:t>Racial Equity &amp; Accountability Project(REAP) Team Scoring &amp; Feedback</a:t>
            </a:r>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90DDC97-22FF-5A35-6ED6-B4847974564B}"/>
              </a:ext>
            </a:extLst>
          </p:cNvPr>
          <p:cNvSpPr>
            <a:spLocks noGrp="1"/>
          </p:cNvSpPr>
          <p:nvPr>
            <p:ph idx="1"/>
          </p:nvPr>
        </p:nvSpPr>
        <p:spPr>
          <a:xfrm>
            <a:off x="4447308" y="591344"/>
            <a:ext cx="6906491" cy="5585619"/>
          </a:xfrm>
        </p:spPr>
        <p:txBody>
          <a:bodyPr anchor="ctr">
            <a:normAutofit/>
          </a:bodyPr>
          <a:lstStyle/>
          <a:p>
            <a:pPr marL="342900" marR="0" lvl="0" indent="-342900">
              <a:spcBef>
                <a:spcPts val="0"/>
              </a:spcBef>
              <a:spcAft>
                <a:spcPts val="800"/>
              </a:spcAft>
              <a:buFont typeface="Arial" panose="020B0604020202020204" pitchFamily="34" charset="0"/>
              <a:buChar char="•"/>
              <a:tabLst>
                <a:tab pos="457200" algn="l"/>
              </a:tabLst>
            </a:pP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August 2</a:t>
            </a:r>
            <a:r>
              <a:rPr lang="en-US" sz="2200" baseline="30000" dirty="0">
                <a:effectLst/>
                <a:latin typeface="Calibri" panose="020F0502020204030204" pitchFamily="34" charset="0"/>
                <a:ea typeface="Times New Roman" panose="02020603050405020304" pitchFamily="18" charset="0"/>
                <a:cs typeface="Times New Roman" panose="02020603050405020304" pitchFamily="18" charset="0"/>
              </a:rPr>
              <a:t>nd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Arial" panose="020B0604020202020204" pitchFamily="34" charset="0"/>
              <a:buChar char="•"/>
              <a:tabLst>
                <a:tab pos="457200" algn="l"/>
              </a:tabLst>
            </a:pP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All renewal project applicants are required to present on racial equity, culturally responsive care, and soliciting and implementing feedback from people with lived experience of homelessness (questions 3 and 4 on the local application) to the SLC CoC Racial Equity &amp; Accountability Project Team. Please Email Tawney Carlson for more details at </a:t>
            </a:r>
            <a:r>
              <a:rPr lang="en-US" sz="2200" u="sng" dirty="0">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carlsont@stlouiscountymn.gov</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The REAP team will award scores worth 50% of your projects’ total scores for number 3 and 4 on the local application based on this meeting. You can integrate feedback from this session into your final application (if you choose) before the traditional Ranking and Review team reviews and scores your project(s) applications. All projects applying for the FY2023 NOFO will receive detailed instruction for this presentation from Tawney Carlson as well.</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Tree>
    <p:extLst>
      <p:ext uri="{BB962C8B-B14F-4D97-AF65-F5344CB8AC3E}">
        <p14:creationId xmlns:p14="http://schemas.microsoft.com/office/powerpoint/2010/main" val="2329558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FBCAE78-4B66-6A8B-E4F3-C751FA57537A}"/>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2600">
                <a:solidFill>
                  <a:schemeClr val="bg1">
                    <a:lumMod val="95000"/>
                    <a:lumOff val="5000"/>
                  </a:schemeClr>
                </a:solidFill>
              </a:rPr>
              <a:t>KEY LOCAL SCORING PRIORITIES </a:t>
            </a:r>
            <a:br>
              <a:rPr lang="en-US" sz="2600">
                <a:solidFill>
                  <a:schemeClr val="bg1">
                    <a:lumMod val="95000"/>
                    <a:lumOff val="5000"/>
                  </a:schemeClr>
                </a:solidFill>
              </a:rPr>
            </a:br>
            <a:br>
              <a:rPr lang="en-US" sz="2600">
                <a:solidFill>
                  <a:schemeClr val="bg1">
                    <a:lumMod val="95000"/>
                    <a:lumOff val="5000"/>
                  </a:schemeClr>
                </a:solidFill>
              </a:rPr>
            </a:br>
            <a:r>
              <a:rPr lang="en-US" sz="2600">
                <a:solidFill>
                  <a:schemeClr val="bg1">
                    <a:lumMod val="95000"/>
                    <a:lumOff val="5000"/>
                  </a:schemeClr>
                </a:solidFill>
              </a:rPr>
              <a:t>• System performance measures • Returns to homelessness • Exits to Permanent housing • Income maintained or increased • Housing First • Evidence based practice: harm reduction, person centered, trauma informed • Racial Equity • Culturally Responsive/Specific Services • Domestic Violence Safety Policies  • Consultation with those with lived experience of homelessness</a:t>
            </a:r>
          </a:p>
        </p:txBody>
      </p:sp>
    </p:spTree>
    <p:extLst>
      <p:ext uri="{BB962C8B-B14F-4D97-AF65-F5344CB8AC3E}">
        <p14:creationId xmlns:p14="http://schemas.microsoft.com/office/powerpoint/2010/main" val="279180946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1E7231-E754-47E0-97D1-132047885BF5}"/>
              </a:ext>
            </a:extLst>
          </p:cNvPr>
          <p:cNvSpPr>
            <a:spLocks noGrp="1"/>
          </p:cNvSpPr>
          <p:nvPr>
            <p:ph type="title"/>
          </p:nvPr>
        </p:nvSpPr>
        <p:spPr>
          <a:xfrm>
            <a:off x="841248" y="548640"/>
            <a:ext cx="3600860" cy="5431536"/>
          </a:xfrm>
        </p:spPr>
        <p:txBody>
          <a:bodyPr>
            <a:normAutofit/>
          </a:bodyPr>
          <a:lstStyle/>
          <a:p>
            <a:r>
              <a:rPr lang="en-US" sz="5400"/>
              <a:t>FY2023 HUD Priorities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3629F7D-2EA5-4A7F-9AC4-A34DE15AAB63}"/>
              </a:ext>
            </a:extLst>
          </p:cNvPr>
          <p:cNvSpPr>
            <a:spLocks noGrp="1"/>
          </p:cNvSpPr>
          <p:nvPr>
            <p:ph idx="1"/>
          </p:nvPr>
        </p:nvSpPr>
        <p:spPr>
          <a:xfrm>
            <a:off x="5126418" y="552091"/>
            <a:ext cx="6224335" cy="5431536"/>
          </a:xfrm>
        </p:spPr>
        <p:txBody>
          <a:bodyPr anchor="ctr">
            <a:normAutofit/>
          </a:bodyPr>
          <a:lstStyle/>
          <a:p>
            <a:pPr>
              <a:buFont typeface="+mj-lt"/>
              <a:buAutoNum type="arabicPeriod"/>
            </a:pPr>
            <a:r>
              <a:rPr lang="en-US" sz="1700" b="1" i="0">
                <a:effectLst/>
                <a:latin typeface="IBM Plex Serif" panose="020F0502020204030204" pitchFamily="18" charset="0"/>
              </a:rPr>
              <a:t>Strategic Goal 1: Support Underserved Communities</a:t>
            </a:r>
            <a:br>
              <a:rPr lang="en-US" sz="1700" b="0" i="0">
                <a:effectLst/>
                <a:latin typeface="IBM Plex Serif" panose="020F0502020204030204" pitchFamily="18" charset="0"/>
              </a:rPr>
            </a:br>
            <a:r>
              <a:rPr lang="en-US" sz="1700" b="0" i="0">
                <a:effectLst/>
                <a:latin typeface="IBM Plex Serif" panose="020F0502020204030204" pitchFamily="18" charset="0"/>
              </a:rPr>
              <a:t>Fortify support for underserved communities and support equitable community development for all people.</a:t>
            </a:r>
          </a:p>
          <a:p>
            <a:pPr>
              <a:buFont typeface="+mj-lt"/>
              <a:buAutoNum type="arabicPeriod"/>
            </a:pPr>
            <a:r>
              <a:rPr lang="en-US" sz="1700" b="1" i="0">
                <a:effectLst/>
                <a:latin typeface="IBM Plex Serif" panose="020F0502020204030204" pitchFamily="18" charset="0"/>
              </a:rPr>
              <a:t>Strategic Goal 2: Ensure Access to and Increase the Production of Affordable Housing</a:t>
            </a:r>
            <a:br>
              <a:rPr lang="en-US" sz="1700" b="0" i="0">
                <a:effectLst/>
                <a:latin typeface="IBM Plex Serif" panose="020F0502020204030204" pitchFamily="18" charset="0"/>
              </a:rPr>
            </a:br>
            <a:r>
              <a:rPr lang="en-US" sz="1700" b="0" i="0">
                <a:effectLst/>
                <a:latin typeface="IBM Plex Serif" panose="020F0502020204030204" pitchFamily="18" charset="0"/>
              </a:rPr>
              <a:t>Ensure housing demand is matched by adequate production of new homes and equitable access to housing opportunities for all people.</a:t>
            </a:r>
          </a:p>
          <a:p>
            <a:pPr>
              <a:buFont typeface="+mj-lt"/>
              <a:buAutoNum type="arabicPeriod"/>
            </a:pPr>
            <a:r>
              <a:rPr lang="en-US" sz="1700" b="1" i="0">
                <a:effectLst/>
                <a:latin typeface="IBM Plex Serif" panose="020F0502020204030204" pitchFamily="18" charset="0"/>
              </a:rPr>
              <a:t>Strategic Goal 3: Promote Homeownership</a:t>
            </a:r>
            <a:br>
              <a:rPr lang="en-US" sz="1700" b="0" i="0">
                <a:effectLst/>
                <a:latin typeface="IBM Plex Serif" panose="020F0502020204030204" pitchFamily="18" charset="0"/>
              </a:rPr>
            </a:br>
            <a:r>
              <a:rPr lang="en-US" sz="1700" b="0" i="0">
                <a:effectLst/>
                <a:latin typeface="IBM Plex Serif" panose="020F0502020204030204" pitchFamily="18" charset="0"/>
              </a:rPr>
              <a:t>Promote homeownership opportunities, equitable access to credit for purchase and improvements, and wealth-building in underserved communities.</a:t>
            </a:r>
          </a:p>
          <a:p>
            <a:pPr>
              <a:buFont typeface="+mj-lt"/>
              <a:buAutoNum type="arabicPeriod"/>
            </a:pPr>
            <a:r>
              <a:rPr lang="en-US" sz="1700" b="1" i="0">
                <a:effectLst/>
                <a:latin typeface="IBM Plex Serif" panose="020F0502020204030204" pitchFamily="18" charset="0"/>
              </a:rPr>
              <a:t>Strategic Goal 4: Advance Sustainable Communities</a:t>
            </a:r>
            <a:br>
              <a:rPr lang="en-US" sz="1700" b="0" i="0">
                <a:effectLst/>
                <a:latin typeface="IBM Plex Serif" panose="020F0502020204030204" pitchFamily="18" charset="0"/>
              </a:rPr>
            </a:br>
            <a:r>
              <a:rPr lang="en-US" sz="1700" b="0" i="0">
                <a:effectLst/>
                <a:latin typeface="IBM Plex Serif" panose="020F0502020204030204" pitchFamily="18" charset="0"/>
              </a:rPr>
              <a:t>Advance sustainable communities by strengthening climate resilience and energy efficiency, promoting environmental justice, and recognizing housing's role as essential to health.</a:t>
            </a:r>
          </a:p>
          <a:p>
            <a:endParaRPr lang="en-US" sz="1700">
              <a:highlight>
                <a:srgbClr val="FFFF00"/>
              </a:highlight>
            </a:endParaRPr>
          </a:p>
          <a:p>
            <a:endParaRPr lang="en-US" sz="1700"/>
          </a:p>
        </p:txBody>
      </p:sp>
    </p:spTree>
    <p:extLst>
      <p:ext uri="{BB962C8B-B14F-4D97-AF65-F5344CB8AC3E}">
        <p14:creationId xmlns:p14="http://schemas.microsoft.com/office/powerpoint/2010/main" val="4008105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27F899-4B03-1F31-7627-BCC72EF2A891}"/>
              </a:ext>
            </a:extLst>
          </p:cNvPr>
          <p:cNvSpPr>
            <a:spLocks noGrp="1"/>
          </p:cNvSpPr>
          <p:nvPr>
            <p:ph type="title"/>
          </p:nvPr>
        </p:nvSpPr>
        <p:spPr>
          <a:xfrm>
            <a:off x="1171074" y="1396686"/>
            <a:ext cx="3240506" cy="4064628"/>
          </a:xfrm>
        </p:spPr>
        <p:txBody>
          <a:bodyPr>
            <a:normAutofit/>
          </a:bodyPr>
          <a:lstStyle/>
          <a:p>
            <a:r>
              <a:rPr lang="en-US">
                <a:solidFill>
                  <a:srgbClr val="FFFFFF"/>
                </a:solidFill>
              </a:rPr>
              <a:t>FY2023 HUD Priorities </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7D6E94D6-E516-04FF-2FF6-6988C1F2DDB6}"/>
              </a:ext>
            </a:extLst>
          </p:cNvPr>
          <p:cNvSpPr>
            <a:spLocks noGrp="1"/>
          </p:cNvSpPr>
          <p:nvPr>
            <p:ph idx="1"/>
          </p:nvPr>
        </p:nvSpPr>
        <p:spPr>
          <a:xfrm>
            <a:off x="5370153" y="1526033"/>
            <a:ext cx="5536397" cy="3935281"/>
          </a:xfrm>
        </p:spPr>
        <p:txBody>
          <a:bodyPr>
            <a:normAutofit/>
          </a:bodyPr>
          <a:lstStyle/>
          <a:p>
            <a:r>
              <a:rPr lang="en-US" sz="2000"/>
              <a:t>Ending Homelessness for All</a:t>
            </a:r>
          </a:p>
          <a:p>
            <a:r>
              <a:rPr lang="en-US" sz="2000"/>
              <a:t>Use a Housing First Approach</a:t>
            </a:r>
          </a:p>
          <a:p>
            <a:r>
              <a:rPr lang="en-US" sz="2000"/>
              <a:t>Reducing Unsheltered Homelessness</a:t>
            </a:r>
          </a:p>
          <a:p>
            <a:r>
              <a:rPr lang="en-US" sz="2000"/>
              <a:t>Improving Systems Performance</a:t>
            </a:r>
          </a:p>
          <a:p>
            <a:r>
              <a:rPr lang="en-US" sz="2000"/>
              <a:t>Partnering with Housing, Health, and Service Agencies</a:t>
            </a:r>
          </a:p>
          <a:p>
            <a:r>
              <a:rPr lang="en-US" sz="2000"/>
              <a:t>Racial Equity</a:t>
            </a:r>
          </a:p>
          <a:p>
            <a:r>
              <a:rPr lang="en-US" sz="2000"/>
              <a:t>Improving Assistance to LGBTQ+ Individuals</a:t>
            </a:r>
          </a:p>
          <a:p>
            <a:r>
              <a:rPr lang="en-US" sz="2000"/>
              <a:t>Persons with Lived Experience</a:t>
            </a:r>
          </a:p>
          <a:p>
            <a:r>
              <a:rPr lang="en-US" sz="2000"/>
              <a:t>Increasing Affordable Housing Supply</a:t>
            </a:r>
          </a:p>
        </p:txBody>
      </p:sp>
    </p:spTree>
    <p:extLst>
      <p:ext uri="{BB962C8B-B14F-4D97-AF65-F5344CB8AC3E}">
        <p14:creationId xmlns:p14="http://schemas.microsoft.com/office/powerpoint/2010/main" val="415464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126F1D-C4FD-07A1-E3AE-5112243D3929}"/>
              </a:ext>
            </a:extLst>
          </p:cNvPr>
          <p:cNvSpPr>
            <a:spLocks noGrp="1"/>
          </p:cNvSpPr>
          <p:nvPr>
            <p:ph type="title"/>
          </p:nvPr>
        </p:nvSpPr>
        <p:spPr>
          <a:xfrm>
            <a:off x="1075767" y="1188637"/>
            <a:ext cx="2988234" cy="4480726"/>
          </a:xfrm>
        </p:spPr>
        <p:txBody>
          <a:bodyPr>
            <a:normAutofit/>
          </a:bodyPr>
          <a:lstStyle/>
          <a:p>
            <a:pPr algn="r"/>
            <a:r>
              <a:rPr lang="en-US" sz="4600"/>
              <a:t>New Eligible Continuum of Care Activities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2C80D4B-332D-D9A0-1AA6-9F6E7544D435}"/>
              </a:ext>
            </a:extLst>
          </p:cNvPr>
          <p:cNvSpPr>
            <a:spLocks noGrp="1"/>
          </p:cNvSpPr>
          <p:nvPr>
            <p:ph idx="1"/>
          </p:nvPr>
        </p:nvSpPr>
        <p:spPr>
          <a:xfrm>
            <a:off x="5255260" y="1648870"/>
            <a:ext cx="4702848" cy="3560260"/>
          </a:xfrm>
        </p:spPr>
        <p:txBody>
          <a:bodyPr anchor="ctr">
            <a:normAutofit/>
          </a:bodyPr>
          <a:lstStyle/>
          <a:p>
            <a:r>
              <a:rPr lang="en-US" sz="1500" dirty="0"/>
              <a:t>CoC Planning Increase</a:t>
            </a:r>
          </a:p>
          <a:p>
            <a:r>
              <a:rPr lang="en-US" sz="1500" dirty="0"/>
              <a:t> HUD is establishing an alternative maximum amount for CoC Planning grant applications under this NOFO. Specifically, the maximum grant amount for CoC planning activities under 24 CFR 578.39 will be the greater of $50,000 or 5 percent of the applicable FPRN, provided that the total grant amount for CoC planning activities does not exceed $1,500,000. This new maximum replaces the 3 percent cap in 24 CFR 578.39(a) for purposes of awards under this NOFO. More information is provided in section III.B.3.f.(9)</a:t>
            </a:r>
          </a:p>
          <a:p>
            <a:r>
              <a:rPr lang="en-US" sz="1500" dirty="0"/>
              <a:t>Could mean about a $75,000 increase in our CoC and potentially increase CoC staffing/capacity. </a:t>
            </a:r>
          </a:p>
        </p:txBody>
      </p:sp>
    </p:spTree>
    <p:extLst>
      <p:ext uri="{BB962C8B-B14F-4D97-AF65-F5344CB8AC3E}">
        <p14:creationId xmlns:p14="http://schemas.microsoft.com/office/powerpoint/2010/main" val="3242156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86D191-E463-5766-4052-5C29626D74A0}"/>
              </a:ext>
            </a:extLst>
          </p:cNvPr>
          <p:cNvSpPr>
            <a:spLocks noGrp="1"/>
          </p:cNvSpPr>
          <p:nvPr>
            <p:ph type="title"/>
          </p:nvPr>
        </p:nvSpPr>
        <p:spPr>
          <a:xfrm>
            <a:off x="841248" y="548640"/>
            <a:ext cx="3600860" cy="5431536"/>
          </a:xfrm>
        </p:spPr>
        <p:txBody>
          <a:bodyPr>
            <a:normAutofit/>
          </a:bodyPr>
          <a:lstStyle/>
          <a:p>
            <a:r>
              <a:rPr lang="en-US" sz="5400"/>
              <a:t>New Eligible Continuum of Care Activities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5728539-50C7-04AA-027C-D9AF71C16AB9}"/>
              </a:ext>
            </a:extLst>
          </p:cNvPr>
          <p:cNvSpPr>
            <a:spLocks noGrp="1"/>
          </p:cNvSpPr>
          <p:nvPr>
            <p:ph idx="1"/>
          </p:nvPr>
        </p:nvSpPr>
        <p:spPr>
          <a:xfrm>
            <a:off x="5126418" y="552091"/>
            <a:ext cx="6224335" cy="5431536"/>
          </a:xfrm>
        </p:spPr>
        <p:txBody>
          <a:bodyPr anchor="ctr">
            <a:normAutofit/>
          </a:bodyPr>
          <a:lstStyle/>
          <a:p>
            <a:r>
              <a:rPr lang="en-US" sz="2000"/>
              <a:t>VAWA Costs Budget Line Item</a:t>
            </a:r>
          </a:p>
          <a:p>
            <a:r>
              <a:rPr lang="en-US" sz="2000"/>
              <a:t>Page 5 of FY2023 NOFO: Allowed to add the following eligible Continuum of Care Program activity: </a:t>
            </a:r>
            <a:r>
              <a:rPr lang="en-US" sz="2000" b="1"/>
              <a:t>Facilitating and coordinating activities to ensure compliance with [the emergency transfer plan requirement in 34 U.S.C. 12491(e)] and monitoring compliance with the confidentiality protections of [the confidentiality requirement in 34 U.S.C. 12491(c)(4)]. </a:t>
            </a:r>
          </a:p>
          <a:p>
            <a:r>
              <a:rPr lang="en-US" sz="2000"/>
              <a:t>See section VI.B for more information on compliance with VAWA 2022 and section III.B.4.a.(3) of this NOFO for more information on eligible VAWA costs. For general guidance on implementation of VAWA 2022, please also see </a:t>
            </a:r>
            <a:r>
              <a:rPr lang="en-US" sz="2000">
                <a:hlinkClick r:id="rId2"/>
              </a:rPr>
              <a:t>“The Violence Against Women Act Reauthorization Act of 2022: Overview of Applicability to HUD Programs,” a notice HUD published in the Federal Register on January 4, 2023.</a:t>
            </a:r>
            <a:endParaRPr lang="en-US" sz="2000"/>
          </a:p>
        </p:txBody>
      </p:sp>
    </p:spTree>
    <p:extLst>
      <p:ext uri="{BB962C8B-B14F-4D97-AF65-F5344CB8AC3E}">
        <p14:creationId xmlns:p14="http://schemas.microsoft.com/office/powerpoint/2010/main" val="1154860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B500834-A072-C70E-9E6E-292FE688983F}"/>
              </a:ext>
            </a:extLst>
          </p:cNvPr>
          <p:cNvSpPr txBox="1">
            <a:spLocks/>
          </p:cNvSpPr>
          <p:nvPr/>
        </p:nvSpPr>
        <p:spPr>
          <a:xfrm>
            <a:off x="632177" y="112889"/>
            <a:ext cx="10961511" cy="4901901"/>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sz="1400" dirty="0"/>
              <a:t>HUD has determined that this new eligible activity category is not subject to the CoC program’s spending caps on administrative costs under section 423(a)(10), (11), and (12). </a:t>
            </a:r>
            <a:r>
              <a:rPr lang="en-US" sz="1400" b="1" dirty="0"/>
              <a:t>This activity may be included in new project applications. It may also be added to eligible renewal projects through expansion or added to eligible renewal projects by shifting up to 10 percent of funds from one eligible activity to the VAWA costs line item. </a:t>
            </a:r>
          </a:p>
          <a:p>
            <a:r>
              <a:rPr lang="en-US" sz="1400" dirty="0"/>
              <a:t>(a) Examples of eligible costs for emergency transfer facilitation include the costs of assessing, coordinating, approving, denying and implementing a survivor’s emergency transfer which includes: (</a:t>
            </a:r>
            <a:r>
              <a:rPr lang="en-US" sz="1400" dirty="0" err="1"/>
              <a:t>i</a:t>
            </a:r>
            <a:r>
              <a:rPr lang="en-US" sz="1400" dirty="0"/>
              <a:t>) Assistance with moving costs. Reasonable moving costs to move survivors for an emergency transfer. (ii) Assistance with travel costs. Reasonable travel costs for survivors and their families to travel for an emergency transfer. (iii) Security Deposits. Grant funds can be used to pay for security deposits of the safe units the survivor is transferring to via an emergency transfer. (iv) Utilities. Grant funds can be used to pay for costs of establishing utility assistance in the safe unit the survivor is transferring to. (v) Housing Fees. Fees associated with getting survivor into a safe unit via emergency transfer, includes but not limited to application fees, broker fees, holding fees, trash fees, pet fees where the person believes they need their pet to be safe, etc. (vi) Case management. Grant funds can be used to pay staff time necessary to assess, coordinate and implement emergency transfers. (vii) Housing navigation. Grant funds can be used to pay staff time necessary to identify safe units and facilitate moves into housing for survivors through emergency transfers. (viii) Technology to make an available unit safe. Grant funds can be used to pay for technology that the individual believes is needed to make the unit safe, including but not limited to doorbell cameras, security systems, phone and internet service when necessary to support security systems for the unit, etc. </a:t>
            </a:r>
          </a:p>
          <a:p>
            <a:r>
              <a:rPr lang="en-US" sz="1400" dirty="0"/>
              <a:t>(b) Examples of eligible costs for monitoring compliance with the VAWA confidentiality requirements include the costs of ensuring compliance with the VAWA confidentiality requirements which includes: (</a:t>
            </a:r>
            <a:r>
              <a:rPr lang="en-US" sz="1400" dirty="0" err="1"/>
              <a:t>i</a:t>
            </a:r>
            <a:r>
              <a:rPr lang="en-US" sz="1400" dirty="0"/>
              <a:t>) Monitoring and evaluating compliance with VAWA confidentiality requirements. (ii) Developing and implementing strategies for corrective actions and remedies. (iii) Program evaluation of confidentiality policies, practices and procedures. (iv) Training on compliance with VAWA confidentiality requirements. (v) Reporting to Collaborative Applicant, HUD and other interested parties on Page 43 of 124 compliance with VAWA confidentiality requirements (vi) Costs for establishing methodology to protect survivor information. (vii) Staff time associated with maintaining adherence to confidentiality requirements.</a:t>
            </a:r>
          </a:p>
        </p:txBody>
      </p:sp>
    </p:spTree>
    <p:extLst>
      <p:ext uri="{BB962C8B-B14F-4D97-AF65-F5344CB8AC3E}">
        <p14:creationId xmlns:p14="http://schemas.microsoft.com/office/powerpoint/2010/main" val="39347261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1496</TotalTime>
  <Words>4777</Words>
  <Application>Microsoft Office PowerPoint</Application>
  <PresentationFormat>Widescreen</PresentationFormat>
  <Paragraphs>169</Paragraphs>
  <Slides>25</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IBM Plex Serif</vt:lpstr>
      <vt:lpstr>Open Sans</vt:lpstr>
      <vt:lpstr>Times New Roman</vt:lpstr>
      <vt:lpstr>Office Theme</vt:lpstr>
      <vt:lpstr>FY2023 CoC NOFO Competition Info &amp; Q&amp;A Session</vt:lpstr>
      <vt:lpstr>SLC CoC Local Competition Materials </vt:lpstr>
      <vt:lpstr>Racial Equity &amp; Accountability Project(REAP) Team Scoring &amp; Feedback</vt:lpstr>
      <vt:lpstr>KEY LOCAL SCORING PRIORITIES   • System performance measures • Returns to homelessness • Exits to Permanent housing • Income maintained or increased • Housing First • Evidence based practice: harm reduction, person centered, trauma informed • Racial Equity • Culturally Responsive/Specific Services • Domestic Violence Safety Policies  • Consultation with those with lived experience of homelessness</vt:lpstr>
      <vt:lpstr>FY2023 HUD Priorities </vt:lpstr>
      <vt:lpstr>FY2023 HUD Priorities </vt:lpstr>
      <vt:lpstr>New Eligible Continuum of Care Activities</vt:lpstr>
      <vt:lpstr>New Eligible Continuum of Care Activities</vt:lpstr>
      <vt:lpstr>PowerPoint Presentation</vt:lpstr>
      <vt:lpstr>New Eligible Continuum of Care Activities</vt:lpstr>
      <vt:lpstr>Tier 1&amp; Tier 2 Guidance</vt:lpstr>
      <vt:lpstr>New Project Guidance</vt:lpstr>
      <vt:lpstr>What is an expansion project? </vt:lpstr>
      <vt:lpstr>What is a consolidation project?</vt:lpstr>
      <vt:lpstr>What is a transition grant?</vt:lpstr>
      <vt:lpstr>Eligible New Projects Types</vt:lpstr>
      <vt:lpstr>DV Bonus Funds</vt:lpstr>
      <vt:lpstr>DV Bonus Funds</vt:lpstr>
      <vt:lpstr>CoC Bonus Project</vt:lpstr>
      <vt:lpstr>Housing &amp; Healthcare MOUs</vt:lpstr>
      <vt:lpstr>Helpful Reminders</vt:lpstr>
      <vt:lpstr>What Application Materials are required to apply? </vt:lpstr>
      <vt:lpstr>Tips for Application </vt:lpstr>
      <vt:lpstr>Helpful Resources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CoC NOFO Competition Q&amp;A Session</dc:title>
  <dc:creator>Courtney Cochran</dc:creator>
  <cp:lastModifiedBy>Tawney Carlson</cp:lastModifiedBy>
  <cp:revision>139</cp:revision>
  <dcterms:created xsi:type="dcterms:W3CDTF">2021-09-07T20:15:51Z</dcterms:created>
  <dcterms:modified xsi:type="dcterms:W3CDTF">2023-07-26T18:02:50Z</dcterms:modified>
</cp:coreProperties>
</file>