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61" r:id="rId5"/>
    <p:sldId id="262" r:id="rId6"/>
    <p:sldId id="269" r:id="rId7"/>
    <p:sldId id="268" r:id="rId8"/>
    <p:sldId id="272" r:id="rId9"/>
    <p:sldId id="270" r:id="rId10"/>
    <p:sldId id="266" r:id="rId11"/>
    <p:sldId id="267"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snapToGrid="0">
      <p:cViewPr varScale="1">
        <p:scale>
          <a:sx n="81" d="100"/>
          <a:sy n="81" d="100"/>
        </p:scale>
        <p:origin x="73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B6AF8-1D13-408B-AE5B-6015E5397167}" type="datetimeFigureOut">
              <a:rPr lang="en-US" smtClean="0"/>
              <a:t>7/14/2022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A21966-C3BB-4706-B312-B3CEEF0818B2}" type="slidenum">
              <a:rPr lang="en-US" smtClean="0"/>
              <a:t>‹#›</a:t>
            </a:fld>
            <a:endParaRPr lang="en-US"/>
          </a:p>
        </p:txBody>
      </p:sp>
    </p:spTree>
    <p:extLst>
      <p:ext uri="{BB962C8B-B14F-4D97-AF65-F5344CB8AC3E}">
        <p14:creationId xmlns:p14="http://schemas.microsoft.com/office/powerpoint/2010/main" val="323364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dhomelessness.org/wp-content/uploads/2022/06/2022SupplementalNOFO-FactSheets-Partnerships-updated.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hud.gov/sites/dfiles/CPD/documents/CoC/Unsheltered-and-Rural-Homelessness-NOFO-FR-6500.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dhomelessness.org/wp-content/uploads/2022/06/2022SupplementalNOFO-FactSheets-Partnerships-updated.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dialin.teams.microsoft.com/usp/pstnconferencing" TargetMode="External"/><Relationship Id="rId3" Type="http://schemas.openxmlformats.org/officeDocument/2006/relationships/hyperlink" Target="https://teams.microsoft.com/l/meetup-join/19%3ameeting_MTgxZDYxNmMtNDdkNy00YjgzLThkZGMtM2NkOWRjZjlmZTZh%40thread.v2/0?context=%7b%22Tid%22%3a%224fd2f1bd-8a5a-459a-b256-e4e584ed35df%22%2c%22Oid%22%3a%22c5540567-4aef-4230-a335-3a2045fdfc9f%22%7d" TargetMode="External"/><Relationship Id="rId7" Type="http://schemas.openxmlformats.org/officeDocument/2006/relationships/hyperlink" Target="https://dialin.teams.microsoft.com/3c4f5b02-ee3f-4a5d-9ec2-b4126f3eb79f?id=6022152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tel:+18722428850,,60221525# " TargetMode="External"/><Relationship Id="rId5" Type="http://schemas.openxmlformats.org/officeDocument/2006/relationships/hyperlink" Target="https://www.webex.com/msteams?confid=1127392298&amp;tenantkey=stlouiscountymn&amp;domain=m.webex.com" TargetMode="External"/><Relationship Id="rId10" Type="http://schemas.openxmlformats.org/officeDocument/2006/relationships/hyperlink" Target="https://teams.microsoft.com/meetingOptions/?organizerId=c5540567-4aef-4230-a335-3a2045fdfc9f&amp;tenantId=4fd2f1bd-8a5a-459a-b256-e4e584ed35df&amp;threadId=19_meeting_MTgxZDYxNmMtNDdkNy00YjgzLThkZGMtM2NkOWRjZjlmZTZh@thread.v2&amp;messageId=0&amp;language=en-US" TargetMode="External"/><Relationship Id="rId4" Type="http://schemas.openxmlformats.org/officeDocument/2006/relationships/hyperlink" Target="mailto:stlouiscountymn@m.webex.com" TargetMode="External"/><Relationship Id="rId9" Type="http://schemas.openxmlformats.org/officeDocument/2006/relationships/hyperlink" Target="https://aka.ms/JoinTeamsMeetin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source: </a:t>
            </a:r>
            <a:r>
              <a:rPr lang="en-US" dirty="0">
                <a:hlinkClick r:id="rId3"/>
              </a:rPr>
              <a:t>2022SupplementalNOFO-FactSheets-Partnerships-updated.pdf (endhomelessness.org)</a:t>
            </a:r>
            <a:endParaRPr lang="en-US" dirty="0"/>
          </a:p>
        </p:txBody>
      </p:sp>
      <p:sp>
        <p:nvSpPr>
          <p:cNvPr id="4" name="Slide Number Placeholder 3"/>
          <p:cNvSpPr>
            <a:spLocks noGrp="1"/>
          </p:cNvSpPr>
          <p:nvPr>
            <p:ph type="sldNum" sz="quarter" idx="5"/>
          </p:nvPr>
        </p:nvSpPr>
        <p:spPr/>
        <p:txBody>
          <a:bodyPr/>
          <a:lstStyle/>
          <a:p>
            <a:fld id="{B3A21966-C3BB-4706-B312-B3CEEF0818B2}" type="slidenum">
              <a:rPr lang="en-US" smtClean="0"/>
              <a:t>3</a:t>
            </a:fld>
            <a:endParaRPr lang="en-US"/>
          </a:p>
        </p:txBody>
      </p:sp>
    </p:spTree>
    <p:extLst>
      <p:ext uri="{BB962C8B-B14F-4D97-AF65-F5344CB8AC3E}">
        <p14:creationId xmlns:p14="http://schemas.microsoft.com/office/powerpoint/2010/main" val="2389842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The eligible costs that HUD will fund under the Unsheltered Homelessness Set Aside through this </a:t>
            </a:r>
            <a:r>
              <a:rPr lang="en-US" sz="1800" u="sng" dirty="0">
                <a:solidFill>
                  <a:srgbClr val="000000"/>
                </a:solidFill>
                <a:effectLst/>
                <a:latin typeface="Calibri" panose="020F0502020204030204" pitchFamily="34" charset="0"/>
                <a:ea typeface="Times New Roman" panose="02020603050405020304" pitchFamily="18" charset="0"/>
                <a:hlinkClick r:id="rId3" tooltip="https://www.hud.gov/sites/dfiles/CPD/documents/CoC/Unsheltered-and-Rural-Homelessness-NOFO-FR-6500.pdf"/>
              </a:rPr>
              <a:t>Special NOFO</a:t>
            </a:r>
            <a:r>
              <a:rPr lang="en-US" sz="1800" dirty="0">
                <a:solidFill>
                  <a:srgbClr val="000000"/>
                </a:solidFill>
                <a:effectLst/>
                <a:latin typeface="Calibri" panose="020F0502020204030204" pitchFamily="34" charset="0"/>
                <a:ea typeface="Times New Roman" panose="02020603050405020304" pitchFamily="18" charset="0"/>
              </a:rPr>
              <a:t> can be found in Section V.B.3.e. of the NOFO. They are all of the costs established in Sections 578.37 through 578.63 of the CoC Program interim rule, except that costs for acquisition, new construction, or rehabilitation will NOT be funded through the Unsheltered Homelessness Set Aside.</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B3A21966-C3BB-4706-B312-B3CEEF0818B2}" type="slidenum">
              <a:rPr lang="en-US" smtClean="0"/>
              <a:t>6</a:t>
            </a:fld>
            <a:endParaRPr lang="en-US"/>
          </a:p>
        </p:txBody>
      </p:sp>
    </p:spTree>
    <p:extLst>
      <p:ext uri="{BB962C8B-B14F-4D97-AF65-F5344CB8AC3E}">
        <p14:creationId xmlns:p14="http://schemas.microsoft.com/office/powerpoint/2010/main" val="1185762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serving structurally disadvantages areas: geographic areas with high levels of homelessness, housing distress, to poverty, and located where CoC services have never been available </a:t>
            </a:r>
            <a:endParaRPr lang="en-US" sz="1200" dirty="0"/>
          </a:p>
          <a:p>
            <a:endParaRPr lang="en-US" dirty="0"/>
          </a:p>
        </p:txBody>
      </p:sp>
      <p:sp>
        <p:nvSpPr>
          <p:cNvPr id="4" name="Slide Number Placeholder 3"/>
          <p:cNvSpPr>
            <a:spLocks noGrp="1"/>
          </p:cNvSpPr>
          <p:nvPr>
            <p:ph type="sldNum" sz="quarter" idx="5"/>
          </p:nvPr>
        </p:nvSpPr>
        <p:spPr/>
        <p:txBody>
          <a:bodyPr/>
          <a:lstStyle/>
          <a:p>
            <a:fld id="{B3A21966-C3BB-4706-B312-B3CEEF0818B2}" type="slidenum">
              <a:rPr lang="en-US" smtClean="0"/>
              <a:t>7</a:t>
            </a:fld>
            <a:endParaRPr lang="en-US"/>
          </a:p>
        </p:txBody>
      </p:sp>
    </p:spTree>
    <p:extLst>
      <p:ext uri="{BB962C8B-B14F-4D97-AF65-F5344CB8AC3E}">
        <p14:creationId xmlns:p14="http://schemas.microsoft.com/office/powerpoint/2010/main" val="1390232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for image: </a:t>
            </a:r>
            <a:r>
              <a:rPr lang="en-US" dirty="0">
                <a:hlinkClick r:id="rId3"/>
              </a:rPr>
              <a:t>2022SupplementalNOFO-FactSheets-Partnerships-updated.pdf (endhomelessness.org)</a:t>
            </a:r>
            <a:endParaRPr lang="en-US" dirty="0"/>
          </a:p>
        </p:txBody>
      </p:sp>
      <p:sp>
        <p:nvSpPr>
          <p:cNvPr id="4" name="Slide Number Placeholder 3"/>
          <p:cNvSpPr>
            <a:spLocks noGrp="1"/>
          </p:cNvSpPr>
          <p:nvPr>
            <p:ph type="sldNum" sz="quarter" idx="5"/>
          </p:nvPr>
        </p:nvSpPr>
        <p:spPr/>
        <p:txBody>
          <a:bodyPr/>
          <a:lstStyle/>
          <a:p>
            <a:fld id="{B3A21966-C3BB-4706-B312-B3CEEF0818B2}" type="slidenum">
              <a:rPr lang="en-US" smtClean="0"/>
              <a:t>9</a:t>
            </a:fld>
            <a:endParaRPr lang="en-US"/>
          </a:p>
        </p:txBody>
      </p:sp>
    </p:spTree>
    <p:extLst>
      <p:ext uri="{BB962C8B-B14F-4D97-AF65-F5344CB8AC3E}">
        <p14:creationId xmlns:p14="http://schemas.microsoft.com/office/powerpoint/2010/main" val="3144716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5F5F5F"/>
                </a:solidFill>
                <a:effectLst/>
                <a:latin typeface="Calibri" panose="020F0502020204030204" pitchFamily="34" charset="0"/>
                <a:ea typeface="Calibri" panose="020F0502020204030204" pitchFamily="34" charset="0"/>
              </a:rPr>
              <a:t>________________________________________________________________________________</a:t>
            </a: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solidFill>
                  <a:srgbClr val="252424"/>
                </a:solidFill>
                <a:effectLst/>
                <a:latin typeface="Segoe UI" panose="020B0502040204020203" pitchFamily="34" charset="0"/>
                <a:ea typeface="Calibri" panose="020F0502020204030204" pitchFamily="34" charset="0"/>
              </a:rPr>
              <a:t>Microsoft Teams meeting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252424"/>
                </a:solidFill>
                <a:effectLst/>
                <a:latin typeface="Segoe UI" panose="020B0502040204020203" pitchFamily="34" charset="0"/>
                <a:ea typeface="Calibri" panose="020F0502020204030204" pitchFamily="34" charset="0"/>
              </a:rPr>
              <a:t>Join on your computer or mobile app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sng" dirty="0">
                <a:solidFill>
                  <a:srgbClr val="6264A7"/>
                </a:solidFill>
                <a:effectLst/>
                <a:latin typeface="Segoe UI Semibold" panose="020B0702040204020203" pitchFamily="34" charset="0"/>
                <a:ea typeface="Calibri" panose="020F0502020204030204" pitchFamily="34" charset="0"/>
                <a:hlinkClick r:id="rId3"/>
              </a:rPr>
              <a:t>Click here to join the meeting</a:t>
            </a:r>
            <a:r>
              <a:rPr lang="en-US" sz="1800" dirty="0">
                <a:solidFill>
                  <a:srgbClr val="252424"/>
                </a:solidFill>
                <a:effectLst/>
                <a:latin typeface="Segoe UI" panose="020B0502040204020203"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252424"/>
                </a:solidFill>
                <a:effectLst/>
                <a:latin typeface="Segoe UI" panose="020B0502040204020203" pitchFamily="34" charset="0"/>
                <a:ea typeface="Calibri" panose="020F0502020204030204" pitchFamily="34" charset="0"/>
              </a:rPr>
              <a:t>Or join by entering a meeting ID</a:t>
            </a:r>
            <a:br>
              <a:rPr lang="en-US" sz="1800" dirty="0">
                <a:solidFill>
                  <a:srgbClr val="252424"/>
                </a:solidFill>
                <a:effectLst/>
                <a:latin typeface="Segoe UI" panose="020B0502040204020203" pitchFamily="34" charset="0"/>
                <a:ea typeface="Calibri" panose="020F0502020204030204" pitchFamily="34" charset="0"/>
              </a:rPr>
            </a:br>
            <a:r>
              <a:rPr lang="en-US" sz="1800" dirty="0">
                <a:solidFill>
                  <a:srgbClr val="252424"/>
                </a:solidFill>
                <a:effectLst/>
                <a:latin typeface="Segoe UI" panose="020B0502040204020203" pitchFamily="34" charset="0"/>
                <a:ea typeface="Calibri" panose="020F0502020204030204" pitchFamily="34" charset="0"/>
              </a:rPr>
              <a:t>Meeting ID: 259 132 921 351 </a:t>
            </a:r>
            <a:br>
              <a:rPr lang="en-US" sz="1800" dirty="0">
                <a:solidFill>
                  <a:srgbClr val="252424"/>
                </a:solidFill>
                <a:effectLst/>
                <a:latin typeface="Segoe UI" panose="020B0502040204020203" pitchFamily="34" charset="0"/>
                <a:ea typeface="Calibri" panose="020F0502020204030204" pitchFamily="34" charset="0"/>
              </a:rPr>
            </a:br>
            <a:r>
              <a:rPr lang="en-US" sz="1800" dirty="0">
                <a:solidFill>
                  <a:srgbClr val="252424"/>
                </a:solidFill>
                <a:effectLst/>
                <a:latin typeface="Segoe UI" panose="020B0502040204020203" pitchFamily="34" charset="0"/>
                <a:ea typeface="Calibri" panose="020F0502020204030204" pitchFamily="34" charset="0"/>
              </a:rPr>
              <a:t>Passcode: MoPSx5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252424"/>
                </a:solidFill>
                <a:effectLst/>
                <a:latin typeface="Segoe UI" panose="020B0502040204020203" pitchFamily="34" charset="0"/>
                <a:ea typeface="Calibri" panose="020F0502020204030204" pitchFamily="34" charset="0"/>
              </a:rPr>
              <a:t>Join with a video conferencing device</a:t>
            </a:r>
            <a:r>
              <a:rPr lang="en-US" sz="1800" dirty="0">
                <a:solidFill>
                  <a:srgbClr val="252424"/>
                </a:solidFill>
                <a:effectLst/>
                <a:latin typeface="Segoe UI" panose="020B0502040204020203"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sng" dirty="0">
                <a:solidFill>
                  <a:srgbClr val="252424"/>
                </a:solidFill>
                <a:effectLst/>
                <a:latin typeface="Segoe UI" panose="020B0502040204020203" pitchFamily="34" charset="0"/>
                <a:ea typeface="Calibri" panose="020F0502020204030204" pitchFamily="34" charset="0"/>
                <a:hlinkClick r:id="rId4"/>
              </a:rPr>
              <a:t>stlouiscountymn@m.webex.com</a:t>
            </a:r>
            <a:r>
              <a:rPr lang="en-US" sz="1800" dirty="0">
                <a:solidFill>
                  <a:srgbClr val="252424"/>
                </a:solidFill>
                <a:effectLst/>
                <a:latin typeface="Segoe UI" panose="020B0502040204020203"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252424"/>
                </a:solidFill>
                <a:effectLst/>
                <a:latin typeface="Segoe UI" panose="020B0502040204020203" pitchFamily="34" charset="0"/>
                <a:ea typeface="Calibri" panose="020F0502020204030204" pitchFamily="34" charset="0"/>
              </a:rPr>
              <a:t>Video Conference ID: 112 739 229 8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sng" dirty="0">
                <a:solidFill>
                  <a:srgbClr val="6264A7"/>
                </a:solidFill>
                <a:effectLst/>
                <a:latin typeface="Segoe UI" panose="020B0502040204020203" pitchFamily="34" charset="0"/>
                <a:ea typeface="Calibri" panose="020F0502020204030204" pitchFamily="34" charset="0"/>
                <a:hlinkClick r:id="rId5"/>
              </a:rPr>
              <a:t>Alternate VTC instructions</a:t>
            </a:r>
            <a:r>
              <a:rPr lang="en-US" sz="1800" dirty="0">
                <a:solidFill>
                  <a:srgbClr val="252424"/>
                </a:solidFill>
                <a:effectLst/>
                <a:latin typeface="Segoe UI" panose="020B0502040204020203"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252424"/>
                </a:solidFill>
                <a:effectLst/>
                <a:latin typeface="Segoe UI" panose="020B0502040204020203" pitchFamily="34" charset="0"/>
                <a:ea typeface="Calibri" panose="020F0502020204030204" pitchFamily="34" charset="0"/>
              </a:rPr>
              <a:t>Or call in (audio only)</a:t>
            </a:r>
            <a:r>
              <a:rPr lang="en-US" sz="1800" dirty="0">
                <a:solidFill>
                  <a:srgbClr val="252424"/>
                </a:solidFill>
                <a:effectLst/>
                <a:latin typeface="Segoe UI" panose="020B0502040204020203"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sng" dirty="0">
                <a:solidFill>
                  <a:srgbClr val="6264A7"/>
                </a:solidFill>
                <a:effectLst/>
                <a:latin typeface="Segoe UI" panose="020B0502040204020203" pitchFamily="34" charset="0"/>
                <a:ea typeface="Calibri" panose="020F0502020204030204" pitchFamily="34" charset="0"/>
                <a:hlinkClick r:id="rId6"/>
              </a:rPr>
              <a:t>+1 872-242-8850,,60221525#</a:t>
            </a:r>
            <a:r>
              <a:rPr lang="en-US" sz="1800" dirty="0">
                <a:solidFill>
                  <a:srgbClr val="252424"/>
                </a:solidFill>
                <a:effectLst/>
                <a:latin typeface="Segoe UI" panose="020B0502040204020203" pitchFamily="34" charset="0"/>
                <a:ea typeface="Calibri" panose="020F0502020204030204" pitchFamily="34" charset="0"/>
              </a:rPr>
              <a:t>   United States, Chicago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252424"/>
                </a:solidFill>
                <a:effectLst/>
                <a:latin typeface="Segoe UI" panose="020B0502040204020203" pitchFamily="34" charset="0"/>
                <a:ea typeface="Calibri" panose="020F0502020204030204" pitchFamily="34" charset="0"/>
              </a:rPr>
              <a:t>Phone Conference ID: 602 215 25#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sng" dirty="0">
                <a:solidFill>
                  <a:srgbClr val="6264A7"/>
                </a:solidFill>
                <a:effectLst/>
                <a:latin typeface="Segoe UI" panose="020B0502040204020203" pitchFamily="34" charset="0"/>
                <a:ea typeface="Calibri" panose="020F0502020204030204" pitchFamily="34" charset="0"/>
                <a:hlinkClick r:id="rId7"/>
              </a:rPr>
              <a:t>Find a local number</a:t>
            </a:r>
            <a:r>
              <a:rPr lang="en-US" sz="1800" dirty="0">
                <a:solidFill>
                  <a:srgbClr val="252424"/>
                </a:solidFill>
                <a:effectLst/>
                <a:latin typeface="Segoe UI" panose="020B0502040204020203" pitchFamily="34" charset="0"/>
                <a:ea typeface="Calibri" panose="020F0502020204030204" pitchFamily="34" charset="0"/>
              </a:rPr>
              <a:t> | </a:t>
            </a:r>
            <a:r>
              <a:rPr lang="en-US" sz="1800" u="sng" dirty="0">
                <a:solidFill>
                  <a:srgbClr val="6264A7"/>
                </a:solidFill>
                <a:effectLst/>
                <a:latin typeface="Segoe UI" panose="020B0502040204020203" pitchFamily="34" charset="0"/>
                <a:ea typeface="Calibri" panose="020F0502020204030204" pitchFamily="34" charset="0"/>
                <a:hlinkClick r:id="rId8"/>
              </a:rPr>
              <a:t>Reset PIN</a:t>
            </a:r>
            <a:r>
              <a:rPr lang="en-US" sz="1800" dirty="0">
                <a:solidFill>
                  <a:srgbClr val="252424"/>
                </a:solidFill>
                <a:effectLst/>
                <a:latin typeface="Segoe UI" panose="020B0502040204020203"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sng" dirty="0">
                <a:solidFill>
                  <a:srgbClr val="6264A7"/>
                </a:solidFill>
                <a:effectLst/>
                <a:latin typeface="Segoe UI" panose="020B0502040204020203" pitchFamily="34" charset="0"/>
                <a:ea typeface="Calibri" panose="020F0502020204030204" pitchFamily="34" charset="0"/>
                <a:hlinkClick r:id="rId9"/>
              </a:rPr>
              <a:t>Learn More</a:t>
            </a:r>
            <a:r>
              <a:rPr lang="en-US" sz="1800" dirty="0">
                <a:solidFill>
                  <a:srgbClr val="252424"/>
                </a:solidFill>
                <a:effectLst/>
                <a:latin typeface="Segoe UI" panose="020B0502040204020203" pitchFamily="34" charset="0"/>
                <a:ea typeface="Calibri" panose="020F0502020204030204" pitchFamily="34" charset="0"/>
              </a:rPr>
              <a:t> | </a:t>
            </a:r>
            <a:r>
              <a:rPr lang="en-US" sz="1800" u="sng" dirty="0">
                <a:solidFill>
                  <a:srgbClr val="6264A7"/>
                </a:solidFill>
                <a:effectLst/>
                <a:latin typeface="Segoe UI" panose="020B0502040204020203" pitchFamily="34" charset="0"/>
                <a:ea typeface="Calibri" panose="020F0502020204030204" pitchFamily="34" charset="0"/>
                <a:hlinkClick r:id="rId10"/>
              </a:rPr>
              <a:t>Meeting options</a:t>
            </a:r>
            <a:r>
              <a:rPr lang="en-US" sz="1800" dirty="0">
                <a:solidFill>
                  <a:srgbClr val="252424"/>
                </a:solidFill>
                <a:effectLst/>
                <a:latin typeface="Segoe UI" panose="020B0502040204020203"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5F5F5F"/>
                </a:solidFill>
                <a:effectLst/>
                <a:latin typeface="Calibri" panose="020F0502020204030204" pitchFamily="34" charset="0"/>
                <a:ea typeface="Calibri" panose="020F0502020204030204" pitchFamily="34" charset="0"/>
              </a:rPr>
              <a:t>________________________________________________________________________________</a:t>
            </a: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B3A21966-C3BB-4706-B312-B3CEEF0818B2}" type="slidenum">
              <a:rPr lang="en-US" smtClean="0"/>
              <a:t>12</a:t>
            </a:fld>
            <a:endParaRPr lang="en-US"/>
          </a:p>
        </p:txBody>
      </p:sp>
    </p:spTree>
    <p:extLst>
      <p:ext uri="{BB962C8B-B14F-4D97-AF65-F5344CB8AC3E}">
        <p14:creationId xmlns:p14="http://schemas.microsoft.com/office/powerpoint/2010/main" val="150432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360988-1E8D-43B5-B91F-9632FE79CB54}" type="datetimeFigureOut">
              <a:rPr lang="en-US" smtClean="0"/>
              <a:t>7/14/2022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C9337AA-C074-4790-8D61-5B69513B650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5638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360988-1E8D-43B5-B91F-9632FE79CB54}"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337AA-C074-4790-8D61-5B69513B650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411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360988-1E8D-43B5-B91F-9632FE79CB54}"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337AA-C074-4790-8D61-5B69513B650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8262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360988-1E8D-43B5-B91F-9632FE79CB54}"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337AA-C074-4790-8D61-5B69513B650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4655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360988-1E8D-43B5-B91F-9632FE79CB54}"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337AA-C074-4790-8D61-5B69513B650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8677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360988-1E8D-43B5-B91F-9632FE79CB54}" type="datetimeFigureOut">
              <a:rPr lang="en-US" smtClean="0"/>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337AA-C074-4790-8D61-5B69513B650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9783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360988-1E8D-43B5-B91F-9632FE79CB54}" type="datetimeFigureOut">
              <a:rPr lang="en-US" smtClean="0"/>
              <a:t>7/14/2022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337AA-C074-4790-8D61-5B69513B650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415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360988-1E8D-43B5-B91F-9632FE79CB54}" type="datetimeFigureOut">
              <a:rPr lang="en-US" smtClean="0"/>
              <a:t>7/14/2022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337AA-C074-4790-8D61-5B69513B650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146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60988-1E8D-43B5-B91F-9632FE79CB54}" type="datetimeFigureOut">
              <a:rPr lang="en-US" smtClean="0"/>
              <a:t>7/14/2022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184853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360988-1E8D-43B5-B91F-9632FE79CB54}" type="datetimeFigureOut">
              <a:rPr lang="en-US" smtClean="0"/>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337AA-C074-4790-8D61-5B69513B650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973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A360988-1E8D-43B5-B91F-9632FE79CB54}" type="datetimeFigureOut">
              <a:rPr lang="en-US" smtClean="0"/>
              <a:t>7/14/2022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C9337AA-C074-4790-8D61-5B69513B650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551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A360988-1E8D-43B5-B91F-9632FE79CB54}" type="datetimeFigureOut">
              <a:rPr lang="en-US" smtClean="0"/>
              <a:t>7/14/2022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C9337AA-C074-4790-8D61-5B69513B650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750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iles.hudexchange.info/resources/documents/How-to-Complete-the-HUD-Form-2880-in-e-snaps.pdf#:~:text=HUD%20Form%202880%20%28Applicant%2FRecipient%20Disclosure%2FInitial%20Report%29%20appears%20in,UFA%20costs%29.%20This%20resource%20is%20organized%20as%20follows" TargetMode="External"/><Relationship Id="rId2" Type="http://schemas.openxmlformats.org/officeDocument/2006/relationships/hyperlink" Target="https://www.hud.gov/sites/dfiles/CPD/documents/CoC/Unsheltered-and-Rural-Homelessness-NOFO-FR-6500.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hudexchange.info/programs/coc/" TargetMode="External"/><Relationship Id="rId3" Type="http://schemas.openxmlformats.org/officeDocument/2006/relationships/hyperlink" Target="https://www.stlouiscountymn.gov/Portals/0/Library/FY21%20Continuum%20of%20Care%20Competition.pdf?ver=7Npeo1uH8f-mDppL36_4zw%3d%3d" TargetMode="External"/><Relationship Id="rId7" Type="http://schemas.openxmlformats.org/officeDocument/2006/relationships/hyperlink" Target="https://www.hudexchange.info/programs/e-snaps/#Project" TargetMode="External"/><Relationship Id="rId2" Type="http://schemas.openxmlformats.org/officeDocument/2006/relationships/hyperlink" Target="https://www.hud.gov/program_offices/comm_planning/coc/specialCoCNOFO" TargetMode="External"/><Relationship Id="rId1" Type="http://schemas.openxmlformats.org/officeDocument/2006/relationships/slideLayout" Target="../slideLayouts/slideLayout2.xml"/><Relationship Id="rId6" Type="http://schemas.openxmlformats.org/officeDocument/2006/relationships/hyperlink" Target="https://www.hud.gov/sites/dfiles/CPD/documents/CoC/Unsheltered-and-Rural-Homelessness-NOFO-FR-6500-A.pdf" TargetMode="External"/><Relationship Id="rId11" Type="http://schemas.openxmlformats.org/officeDocument/2006/relationships/hyperlink" Target="https://endhomelessness.org/resource/2022-unsheltered-and-rural-homelessness-supplemental-nofo-resource-series/" TargetMode="External"/><Relationship Id="rId5" Type="http://schemas.openxmlformats.org/officeDocument/2006/relationships/hyperlink" Target="https://www.hud.gov/sites/dfiles/CPD/documents/CoC/Unsheltered-and-Rural-Homelessness-NOFO-FR-6500-B.pdf" TargetMode="External"/><Relationship Id="rId10" Type="http://schemas.openxmlformats.org/officeDocument/2006/relationships/hyperlink" Target="https://files.hudexchange.info/resources/documents/Project-Applicant-Profile-Navigational-Guide.pdf" TargetMode="External"/><Relationship Id="rId4" Type="http://schemas.openxmlformats.org/officeDocument/2006/relationships/hyperlink" Target="https://www.hud.gov/sites/dfiles/CPD/documents/CoC/Unsheltered-and-Rural-Homelessness-NOFO-FR-6500.pdf" TargetMode="External"/><Relationship Id="rId9" Type="http://schemas.openxmlformats.org/officeDocument/2006/relationships/hyperlink" Target="https://www.hudexchange.info/resources/documents/CoCProgramInterimRule_Formatte%20dVersion.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e-snaps@hud.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cochranc@stlouiscountymn.gov" TargetMode="External"/><Relationship Id="rId4" Type="http://schemas.openxmlformats.org/officeDocument/2006/relationships/hyperlink" Target="https://www.stlouiscountymn.gov/departments-a-z/public-health-human-services/housing-and-homeless-programs/continuum-of-care-co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stlouiscountymn.gov/departments-a-z/public-health-human-services/housing-and-homeless-programs/continuum-of-care-coc"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udexchange.info/resources/documents/CoCProgramInterimRule_Formatte%20dVersio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image" Target="../media/image4.png"/><Relationship Id="rId4" Type="http://schemas.openxmlformats.org/officeDocument/2006/relationships/hyperlink" Target="https://www.hudexchange.info/programs/coc/coc-program-eligibility-requirement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31A76-E1F0-4E75-A8DB-F2616A5B3251}"/>
              </a:ext>
            </a:extLst>
          </p:cNvPr>
          <p:cNvSpPr>
            <a:spLocks noGrp="1"/>
          </p:cNvSpPr>
          <p:nvPr>
            <p:ph type="ctrTitle"/>
          </p:nvPr>
        </p:nvSpPr>
        <p:spPr/>
        <p:txBody>
          <a:bodyPr>
            <a:normAutofit fontScale="90000"/>
          </a:bodyPr>
          <a:lstStyle/>
          <a:p>
            <a:r>
              <a:rPr lang="en-US" dirty="0"/>
              <a:t>2022 Special CoC NOFO Competition Info &amp; Q&amp;A Session</a:t>
            </a:r>
          </a:p>
        </p:txBody>
      </p:sp>
      <p:sp>
        <p:nvSpPr>
          <p:cNvPr id="3" name="Subtitle 2">
            <a:extLst>
              <a:ext uri="{FF2B5EF4-FFF2-40B4-BE49-F238E27FC236}">
                <a16:creationId xmlns:a16="http://schemas.microsoft.com/office/drawing/2014/main" id="{A03153BC-BE94-4BC5-B2DF-4D35683BD402}"/>
              </a:ext>
            </a:extLst>
          </p:cNvPr>
          <p:cNvSpPr>
            <a:spLocks noGrp="1"/>
          </p:cNvSpPr>
          <p:nvPr>
            <p:ph type="subTitle" idx="1"/>
          </p:nvPr>
        </p:nvSpPr>
        <p:spPr/>
        <p:txBody>
          <a:bodyPr/>
          <a:lstStyle/>
          <a:p>
            <a:r>
              <a:rPr lang="en-US" dirty="0"/>
              <a:t>07/14/2022</a:t>
            </a:r>
          </a:p>
          <a:p>
            <a:r>
              <a:rPr lang="en-US" dirty="0"/>
              <a:t>Via Microsoft Teams</a:t>
            </a:r>
          </a:p>
        </p:txBody>
      </p:sp>
    </p:spTree>
    <p:extLst>
      <p:ext uri="{BB962C8B-B14F-4D97-AF65-F5344CB8AC3E}">
        <p14:creationId xmlns:p14="http://schemas.microsoft.com/office/powerpoint/2010/main" val="1023602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2E8E-CB21-47A7-ABB0-40C522E01771}"/>
              </a:ext>
            </a:extLst>
          </p:cNvPr>
          <p:cNvSpPr>
            <a:spLocks noGrp="1"/>
          </p:cNvSpPr>
          <p:nvPr>
            <p:ph type="title"/>
          </p:nvPr>
        </p:nvSpPr>
        <p:spPr/>
        <p:txBody>
          <a:bodyPr/>
          <a:lstStyle/>
          <a:p>
            <a:r>
              <a:rPr lang="en-US" dirty="0"/>
              <a:t>Tips for Application </a:t>
            </a:r>
          </a:p>
        </p:txBody>
      </p:sp>
      <p:sp>
        <p:nvSpPr>
          <p:cNvPr id="3" name="Content Placeholder 2">
            <a:extLst>
              <a:ext uri="{FF2B5EF4-FFF2-40B4-BE49-F238E27FC236}">
                <a16:creationId xmlns:a16="http://schemas.microsoft.com/office/drawing/2014/main" id="{8E6F78D4-6BA1-4C4E-97A5-BD0F23E80766}"/>
              </a:ext>
            </a:extLst>
          </p:cNvPr>
          <p:cNvSpPr>
            <a:spLocks noGrp="1"/>
          </p:cNvSpPr>
          <p:nvPr>
            <p:ph idx="1"/>
          </p:nvPr>
        </p:nvSpPr>
        <p:spPr>
          <a:xfrm>
            <a:off x="1451579" y="1853754"/>
            <a:ext cx="9603275" cy="4199727"/>
          </a:xfrm>
        </p:spPr>
        <p:txBody>
          <a:bodyPr>
            <a:normAutofit fontScale="77500" lnSpcReduction="20000"/>
          </a:bodyPr>
          <a:lstStyle/>
          <a:p>
            <a:r>
              <a:rPr lang="en-US" sz="2600" dirty="0">
                <a:hlinkClick r:id="rId2"/>
              </a:rPr>
              <a:t>Read through the Full Special NOFO and details of project eligibility</a:t>
            </a:r>
            <a:endParaRPr lang="en-US" sz="2600" dirty="0"/>
          </a:p>
          <a:p>
            <a:r>
              <a:rPr lang="en-US" sz="2600" dirty="0"/>
              <a:t>Read through the HUD Detailed Application Instructions (Coming Soon)</a:t>
            </a:r>
          </a:p>
          <a:p>
            <a:r>
              <a:rPr lang="en-US" sz="2600" dirty="0"/>
              <a:t>Use the </a:t>
            </a:r>
            <a:r>
              <a:rPr lang="en-US" sz="2600" dirty="0" err="1"/>
              <a:t>eSnaps</a:t>
            </a:r>
            <a:r>
              <a:rPr lang="en-US" sz="2600" dirty="0"/>
              <a:t> Navigational Guide (Coming Soon)</a:t>
            </a:r>
          </a:p>
          <a:p>
            <a:r>
              <a:rPr lang="en-US" sz="2600" dirty="0"/>
              <a:t>HUD Scores each question separately, so repetition is your friend</a:t>
            </a:r>
          </a:p>
          <a:p>
            <a:r>
              <a:rPr lang="en-US" sz="2600" dirty="0"/>
              <a:t>Double check all attachments</a:t>
            </a:r>
          </a:p>
          <a:p>
            <a:r>
              <a:rPr lang="en-US" sz="2600" dirty="0">
                <a:hlinkClick r:id="rId3"/>
              </a:rPr>
              <a:t>Form 2880 Guidance</a:t>
            </a:r>
            <a:endParaRPr lang="en-US" sz="2600" dirty="0"/>
          </a:p>
          <a:p>
            <a:r>
              <a:rPr lang="en-US" sz="2600" dirty="0"/>
              <a:t>Remember the 25% match requirement </a:t>
            </a:r>
          </a:p>
          <a:p>
            <a:pPr lvl="1"/>
            <a:r>
              <a:rPr lang="en-US" sz="2600" dirty="0"/>
              <a:t>Documentation (3</a:t>
            </a:r>
            <a:r>
              <a:rPr lang="en-US" sz="2600" baseline="30000" dirty="0"/>
              <a:t>rd</a:t>
            </a:r>
            <a:r>
              <a:rPr lang="en-US" sz="2600" dirty="0"/>
              <a:t> party only)</a:t>
            </a:r>
          </a:p>
          <a:p>
            <a:pPr lvl="1"/>
            <a:r>
              <a:rPr lang="en-US" sz="2600" dirty="0"/>
              <a:t>Cannot match with other CoC funds or ESG funds</a:t>
            </a:r>
          </a:p>
          <a:p>
            <a:r>
              <a:rPr lang="en-US" sz="2600" dirty="0"/>
              <a:t>Start early &amp; ask lots of questions! </a:t>
            </a:r>
          </a:p>
          <a:p>
            <a:pPr marL="0" indent="0">
              <a:buNone/>
            </a:pPr>
            <a:endParaRPr lang="en-US" dirty="0"/>
          </a:p>
        </p:txBody>
      </p:sp>
    </p:spTree>
    <p:extLst>
      <p:ext uri="{BB962C8B-B14F-4D97-AF65-F5344CB8AC3E}">
        <p14:creationId xmlns:p14="http://schemas.microsoft.com/office/powerpoint/2010/main" val="3326162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AA230-9A9E-4D24-B2A3-8A0A3D91D155}"/>
              </a:ext>
            </a:extLst>
          </p:cNvPr>
          <p:cNvSpPr>
            <a:spLocks noGrp="1"/>
          </p:cNvSpPr>
          <p:nvPr>
            <p:ph type="title"/>
          </p:nvPr>
        </p:nvSpPr>
        <p:spPr>
          <a:xfrm>
            <a:off x="1451579" y="804519"/>
            <a:ext cx="9603275" cy="882879"/>
          </a:xfrm>
        </p:spPr>
        <p:txBody>
          <a:bodyPr/>
          <a:lstStyle/>
          <a:p>
            <a:r>
              <a:rPr lang="en-US" dirty="0"/>
              <a:t>Helpful Resources </a:t>
            </a:r>
          </a:p>
        </p:txBody>
      </p:sp>
      <p:sp>
        <p:nvSpPr>
          <p:cNvPr id="3" name="Content Placeholder 2">
            <a:extLst>
              <a:ext uri="{FF2B5EF4-FFF2-40B4-BE49-F238E27FC236}">
                <a16:creationId xmlns:a16="http://schemas.microsoft.com/office/drawing/2014/main" id="{DA841F06-1A6E-4F77-8A25-7F2AA8547FFB}"/>
              </a:ext>
            </a:extLst>
          </p:cNvPr>
          <p:cNvSpPr>
            <a:spLocks noGrp="1"/>
          </p:cNvSpPr>
          <p:nvPr>
            <p:ph idx="1"/>
          </p:nvPr>
        </p:nvSpPr>
        <p:spPr/>
        <p:txBody>
          <a:bodyPr>
            <a:normAutofit fontScale="85000" lnSpcReduction="20000"/>
          </a:bodyPr>
          <a:lstStyle/>
          <a:p>
            <a:r>
              <a:rPr lang="en-US" dirty="0">
                <a:solidFill>
                  <a:srgbClr val="FA2B5C"/>
                </a:solidFill>
                <a:hlinkClick r:id="rId2">
                  <a:extLst>
                    <a:ext uri="{A12FA001-AC4F-418D-AE19-62706E023703}">
                      <ahyp:hlinkClr xmlns:ahyp="http://schemas.microsoft.com/office/drawing/2018/hyperlinkcolor" val="tx"/>
                    </a:ext>
                  </a:extLst>
                </a:hlinkClick>
              </a:rPr>
              <a:t>HUD CoC Special NOFO </a:t>
            </a:r>
            <a:r>
              <a:rPr lang="en-US" dirty="0">
                <a:hlinkClick r:id="rId2">
                  <a:extLst>
                    <a:ext uri="{A12FA001-AC4F-418D-AE19-62706E023703}">
                      <ahyp:hlinkClr xmlns:ahyp="http://schemas.microsoft.com/office/drawing/2018/hyperlinkcolor" val="tx"/>
                    </a:ext>
                  </a:extLst>
                </a:hlinkClick>
              </a:rPr>
              <a:t>Competition Page </a:t>
            </a:r>
            <a:endParaRPr lang="en-US" dirty="0">
              <a:hlinkClick r:id="rId3">
                <a:extLst>
                  <a:ext uri="{A12FA001-AC4F-418D-AE19-62706E023703}">
                    <ahyp:hlinkClr xmlns:ahyp="http://schemas.microsoft.com/office/drawing/2018/hyperlinkcolor" val="tx"/>
                  </a:ext>
                </a:extLst>
              </a:hlinkClick>
            </a:endParaRPr>
          </a:p>
          <a:p>
            <a:r>
              <a:rPr lang="en-US" dirty="0">
                <a:solidFill>
                  <a:srgbClr val="FA2B5C"/>
                </a:solidFill>
                <a:hlinkClick r:id="rId4">
                  <a:extLst>
                    <a:ext uri="{A12FA001-AC4F-418D-AE19-62706E023703}">
                      <ahyp:hlinkClr xmlns:ahyp="http://schemas.microsoft.com/office/drawing/2018/hyperlinkcolor" val="tx"/>
                    </a:ext>
                  </a:extLst>
                </a:hlinkClick>
              </a:rPr>
              <a:t>2022 Special</a:t>
            </a:r>
            <a:r>
              <a:rPr lang="en-US" dirty="0">
                <a:hlinkClick r:id="rId4">
                  <a:extLst>
                    <a:ext uri="{A12FA001-AC4F-418D-AE19-62706E023703}">
                      <ahyp:hlinkClr xmlns:ahyp="http://schemas.microsoft.com/office/drawing/2018/hyperlinkcolor" val="tx"/>
                    </a:ext>
                  </a:extLst>
                </a:hlinkClick>
              </a:rPr>
              <a:t> HUD CoC NOFO Competition Notice</a:t>
            </a:r>
            <a:endParaRPr lang="en-US" dirty="0"/>
          </a:p>
          <a:p>
            <a:pPr marL="800100" lvl="1" indent="-342900">
              <a:lnSpc>
                <a:spcPct val="107000"/>
              </a:lnSpc>
              <a:spcBef>
                <a:spcPts val="0"/>
              </a:spcBef>
              <a:buFont typeface="Symbol" panose="05050102010706020507" pitchFamily="18" charset="2"/>
              <a:buChar char=""/>
            </a:pPr>
            <a:r>
              <a:rPr lang="en-US" sz="1600" u="sng" dirty="0">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Appendix B: Rural Community designations (hud.gov)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Symbol" panose="05050102010706020507" pitchFamily="18" charset="2"/>
              <a:buChar char=""/>
            </a:pPr>
            <a:r>
              <a:rPr lang="en-US" sz="1600" u="sng" dirty="0">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Appendix A: Maximum Award Amounts Per CoC for the Unsheltered Homelessness Set Aside and the Rural Set Aside (hud.gov)</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err="1">
                <a:solidFill>
                  <a:srgbClr val="FA2B5C"/>
                </a:solidFill>
                <a:hlinkClick r:id="rId7">
                  <a:extLst>
                    <a:ext uri="{A12FA001-AC4F-418D-AE19-62706E023703}">
                      <ahyp:hlinkClr xmlns:ahyp="http://schemas.microsoft.com/office/drawing/2018/hyperlinkcolor" val="tx"/>
                    </a:ext>
                  </a:extLst>
                </a:hlinkClick>
              </a:rPr>
              <a:t>eSnaps</a:t>
            </a:r>
            <a:r>
              <a:rPr lang="en-US" dirty="0">
                <a:solidFill>
                  <a:srgbClr val="FA2B5C"/>
                </a:solidFill>
                <a:hlinkClick r:id="rId7">
                  <a:extLst>
                    <a:ext uri="{A12FA001-AC4F-418D-AE19-62706E023703}">
                      <ahyp:hlinkClr xmlns:ahyp="http://schemas.microsoft.com/office/drawing/2018/hyperlinkcolor" val="tx"/>
                    </a:ext>
                  </a:extLst>
                </a:hlinkClick>
              </a:rPr>
              <a:t> </a:t>
            </a:r>
            <a:r>
              <a:rPr lang="en-US" dirty="0">
                <a:hlinkClick r:id="rId7">
                  <a:extLst>
                    <a:ext uri="{A12FA001-AC4F-418D-AE19-62706E023703}">
                      <ahyp:hlinkClr xmlns:ahyp="http://schemas.microsoft.com/office/drawing/2018/hyperlinkcolor" val="tx"/>
                    </a:ext>
                  </a:extLst>
                </a:hlinkClick>
              </a:rPr>
              <a:t>Resources Page</a:t>
            </a:r>
            <a:endParaRPr lang="en-US" dirty="0"/>
          </a:p>
          <a:p>
            <a:r>
              <a:rPr lang="en-US" dirty="0">
                <a:hlinkClick r:id="rId8">
                  <a:extLst>
                    <a:ext uri="{A12FA001-AC4F-418D-AE19-62706E023703}">
                      <ahyp:hlinkClr xmlns:ahyp="http://schemas.microsoft.com/office/drawing/2018/hyperlinkcolor" val="tx"/>
                    </a:ext>
                  </a:extLst>
                </a:hlinkClick>
              </a:rPr>
              <a:t>HUD Exchange CoC 101 Page</a:t>
            </a:r>
            <a:endParaRPr lang="en-US" dirty="0"/>
          </a:p>
          <a:p>
            <a:r>
              <a:rPr lang="en-US" dirty="0">
                <a:hlinkClick r:id="rId9">
                  <a:extLst>
                    <a:ext uri="{A12FA001-AC4F-418D-AE19-62706E023703}">
                      <ahyp:hlinkClr xmlns:ahyp="http://schemas.microsoft.com/office/drawing/2018/hyperlinkcolor" val="tx"/>
                    </a:ext>
                  </a:extLst>
                </a:hlinkClick>
              </a:rPr>
              <a:t>HUD CoC Program Rule (24 CFR 578)</a:t>
            </a:r>
            <a:endParaRPr lang="en-US" dirty="0"/>
          </a:p>
          <a:p>
            <a:r>
              <a:rPr lang="en-US" dirty="0" err="1">
                <a:solidFill>
                  <a:srgbClr val="FA2B5C"/>
                </a:solidFill>
                <a:hlinkClick r:id="rId10">
                  <a:extLst>
                    <a:ext uri="{A12FA001-AC4F-418D-AE19-62706E023703}">
                      <ahyp:hlinkClr xmlns:ahyp="http://schemas.microsoft.com/office/drawing/2018/hyperlinkcolor" val="tx"/>
                    </a:ext>
                  </a:extLst>
                </a:hlinkClick>
              </a:rPr>
              <a:t>eSnaps</a:t>
            </a:r>
            <a:r>
              <a:rPr lang="en-US" dirty="0">
                <a:hlinkClick r:id="rId10">
                  <a:extLst>
                    <a:ext uri="{A12FA001-AC4F-418D-AE19-62706E023703}">
                      <ahyp:hlinkClr xmlns:ahyp="http://schemas.microsoft.com/office/drawing/2018/hyperlinkcolor" val="tx"/>
                    </a:ext>
                  </a:extLst>
                </a:hlinkClick>
              </a:rPr>
              <a:t> Guide for Creating New Applicant Profile</a:t>
            </a:r>
            <a:endParaRPr lang="en-US" dirty="0"/>
          </a:p>
          <a:p>
            <a:r>
              <a:rPr lang="en-US" dirty="0">
                <a:hlinkClick r:id="rId11"/>
              </a:rPr>
              <a:t>National Alliance to End Homelessness NOFO Tools &amp; Fact Sheets</a:t>
            </a:r>
            <a:endParaRPr lang="en-US" dirty="0"/>
          </a:p>
        </p:txBody>
      </p:sp>
    </p:spTree>
    <p:extLst>
      <p:ext uri="{BB962C8B-B14F-4D97-AF65-F5344CB8AC3E}">
        <p14:creationId xmlns:p14="http://schemas.microsoft.com/office/powerpoint/2010/main" val="1808440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F5459-CA1A-4254-B850-608C69967520}"/>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6479B0F8-E826-4C83-A7BA-7004BB23B692}"/>
              </a:ext>
            </a:extLst>
          </p:cNvPr>
          <p:cNvSpPr>
            <a:spLocks noGrp="1"/>
          </p:cNvSpPr>
          <p:nvPr>
            <p:ph idx="1"/>
          </p:nvPr>
        </p:nvSpPr>
        <p:spPr/>
        <p:txBody>
          <a:bodyPr>
            <a:normAutofit/>
          </a:bodyPr>
          <a:lstStyle/>
          <a:p>
            <a:r>
              <a:rPr lang="en-US" sz="2000" dirty="0"/>
              <a:t>HUD NOFO specific Questions: </a:t>
            </a: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SpecialCoCNOFO@hud.gov</a:t>
            </a:r>
            <a:endParaRPr lang="en-US" sz="1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err="1"/>
              <a:t>eSnaps</a:t>
            </a:r>
            <a:r>
              <a:rPr lang="en-US" sz="2000" dirty="0"/>
              <a:t> specific questions: </a:t>
            </a:r>
            <a:r>
              <a:rPr lang="en-US" sz="2000" i="1" dirty="0">
                <a:effectLst/>
                <a:latin typeface="Open Sans" panose="020B0606030504020204" pitchFamily="34" charset="0"/>
                <a:hlinkClick r:id="rId3">
                  <a:extLst>
                    <a:ext uri="{A12FA001-AC4F-418D-AE19-62706E023703}">
                      <ahyp:hlinkClr xmlns:ahyp="http://schemas.microsoft.com/office/drawing/2018/hyperlinkcolor" val="tx"/>
                    </a:ext>
                  </a:extLst>
                </a:hlinkClick>
              </a:rPr>
              <a:t>e-snaps</a:t>
            </a:r>
            <a:r>
              <a:rPr lang="en-US" sz="2000" i="0" dirty="0">
                <a:effectLst/>
                <a:latin typeface="Open Sans" panose="020B0606030504020204" pitchFamily="34" charset="0"/>
                <a:hlinkClick r:id="rId3">
                  <a:extLst>
                    <a:ext uri="{A12FA001-AC4F-418D-AE19-62706E023703}">
                      <ahyp:hlinkClr xmlns:ahyp="http://schemas.microsoft.com/office/drawing/2018/hyperlinkcolor" val="tx"/>
                    </a:ext>
                  </a:extLst>
                </a:hlinkClick>
              </a:rPr>
              <a:t>@hud.gov</a:t>
            </a:r>
            <a:endParaRPr lang="en-US" sz="2000" i="0" dirty="0">
              <a:effectLst/>
              <a:latin typeface="Open Sans" panose="020B0606030504020204" pitchFamily="34" charset="0"/>
            </a:endParaRPr>
          </a:p>
          <a:p>
            <a:r>
              <a:rPr lang="en-US" dirty="0">
                <a:latin typeface="Open Sans" panose="020B0606030504020204" pitchFamily="34" charset="0"/>
              </a:rPr>
              <a:t>Regular CoC Office Hours: Every Thursday from 11am to 12:30pm Via Teams</a:t>
            </a:r>
          </a:p>
          <a:p>
            <a:pPr lvl="1"/>
            <a:r>
              <a:rPr lang="en-US" dirty="0">
                <a:latin typeface="Open Sans" panose="020B0606030504020204" pitchFamily="34" charset="0"/>
              </a:rPr>
              <a:t>Link in comment of slides &amp; on </a:t>
            </a:r>
            <a:r>
              <a:rPr lang="en-US" dirty="0">
                <a:latin typeface="Open Sans" panose="020B0606030504020204" pitchFamily="34" charset="0"/>
                <a:hlinkClick r:id="rId4"/>
              </a:rPr>
              <a:t>CoC Website </a:t>
            </a:r>
            <a:endParaRPr lang="en-US" dirty="0">
              <a:latin typeface="Open Sans" panose="020B0606030504020204" pitchFamily="34" charset="0"/>
            </a:endParaRPr>
          </a:p>
          <a:p>
            <a:r>
              <a:rPr lang="en-US" sz="2000" dirty="0"/>
              <a:t>Contact: CoC Coordinator, Courtney Cochran with any questions </a:t>
            </a:r>
            <a:r>
              <a:rPr lang="en-US" sz="2000" dirty="0">
                <a:hlinkClick r:id="rId5">
                  <a:extLst>
                    <a:ext uri="{A12FA001-AC4F-418D-AE19-62706E023703}">
                      <ahyp:hlinkClr xmlns:ahyp="http://schemas.microsoft.com/office/drawing/2018/hyperlinkcolor" val="tx"/>
                    </a:ext>
                  </a:extLst>
                </a:hlinkClick>
              </a:rPr>
              <a:t>cochranc@stlouiscountymn.gov</a:t>
            </a:r>
            <a:r>
              <a:rPr lang="en-US" sz="2000" dirty="0"/>
              <a:t> or (218) 725- 5158</a:t>
            </a:r>
            <a:endParaRPr lang="en-US" sz="2000" i="0" dirty="0">
              <a:effectLst/>
              <a:latin typeface="Open Sans" panose="020B0606030504020204" pitchFamily="34" charset="0"/>
            </a:endParaRPr>
          </a:p>
          <a:p>
            <a:endParaRPr lang="en-US" dirty="0">
              <a:latin typeface="Open Sans" panose="020B0606030504020204" pitchFamily="34" charset="0"/>
            </a:endParaRPr>
          </a:p>
        </p:txBody>
      </p:sp>
    </p:spTree>
    <p:extLst>
      <p:ext uri="{BB962C8B-B14F-4D97-AF65-F5344CB8AC3E}">
        <p14:creationId xmlns:p14="http://schemas.microsoft.com/office/powerpoint/2010/main" val="2034446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EA4A-5330-4CAC-AD56-34D9B315C9ED}"/>
              </a:ext>
            </a:extLst>
          </p:cNvPr>
          <p:cNvSpPr>
            <a:spLocks noGrp="1"/>
          </p:cNvSpPr>
          <p:nvPr>
            <p:ph type="title"/>
          </p:nvPr>
        </p:nvSpPr>
        <p:spPr>
          <a:xfrm>
            <a:off x="1451579" y="804519"/>
            <a:ext cx="9603275" cy="1049235"/>
          </a:xfrm>
        </p:spPr>
        <p:txBody>
          <a:bodyPr>
            <a:normAutofit/>
          </a:bodyPr>
          <a:lstStyle/>
          <a:p>
            <a:r>
              <a:rPr lang="en-US" dirty="0"/>
              <a:t>SLC CoC Local Competition Materials </a:t>
            </a:r>
          </a:p>
        </p:txBody>
      </p:sp>
      <p:pic>
        <p:nvPicPr>
          <p:cNvPr id="5" name="Picture 4">
            <a:extLst>
              <a:ext uri="{FF2B5EF4-FFF2-40B4-BE49-F238E27FC236}">
                <a16:creationId xmlns:a16="http://schemas.microsoft.com/office/drawing/2014/main" id="{7F436B59-362C-819B-639F-CAA2A54B9EC1}"/>
              </a:ext>
            </a:extLst>
          </p:cNvPr>
          <p:cNvPicPr>
            <a:picLocks noChangeAspect="1"/>
          </p:cNvPicPr>
          <p:nvPr/>
        </p:nvPicPr>
        <p:blipFill>
          <a:blip r:embed="rId2"/>
          <a:stretch>
            <a:fillRect/>
          </a:stretch>
        </p:blipFill>
        <p:spPr>
          <a:xfrm>
            <a:off x="410719" y="2015734"/>
            <a:ext cx="5956815" cy="3450612"/>
          </a:xfrm>
          <a:prstGeom prst="rect">
            <a:avLst/>
          </a:prstGeom>
        </p:spPr>
      </p:pic>
      <p:sp>
        <p:nvSpPr>
          <p:cNvPr id="3" name="Content Placeholder 2">
            <a:extLst>
              <a:ext uri="{FF2B5EF4-FFF2-40B4-BE49-F238E27FC236}">
                <a16:creationId xmlns:a16="http://schemas.microsoft.com/office/drawing/2014/main" id="{9F90B952-6504-42B3-9570-C9F302D5DF55}"/>
              </a:ext>
            </a:extLst>
          </p:cNvPr>
          <p:cNvSpPr>
            <a:spLocks noGrp="1"/>
          </p:cNvSpPr>
          <p:nvPr>
            <p:ph idx="1"/>
          </p:nvPr>
        </p:nvSpPr>
        <p:spPr>
          <a:xfrm>
            <a:off x="6892299" y="1441802"/>
            <a:ext cx="4162555" cy="3450613"/>
          </a:xfrm>
        </p:spPr>
        <p:txBody>
          <a:bodyPr>
            <a:noAutofit/>
          </a:bodyPr>
          <a:lstStyle/>
          <a:p>
            <a:pPr>
              <a:lnSpc>
                <a:spcPct val="110000"/>
              </a:lnSpc>
            </a:pPr>
            <a:r>
              <a:rPr lang="en-US" sz="1600" dirty="0">
                <a:hlinkClick r:id="rId3"/>
              </a:rPr>
              <a:t>All local Materials can be found here</a:t>
            </a:r>
            <a:endParaRPr lang="en-US" sz="1600" dirty="0"/>
          </a:p>
          <a:p>
            <a:pPr>
              <a:lnSpc>
                <a:spcPct val="110000"/>
              </a:lnSpc>
            </a:pPr>
            <a:r>
              <a:rPr lang="en-US" sz="1600" dirty="0"/>
              <a:t>Timeline pending: </a:t>
            </a:r>
          </a:p>
          <a:p>
            <a:pPr lvl="1">
              <a:lnSpc>
                <a:spcPct val="110000"/>
              </a:lnSpc>
            </a:pPr>
            <a:r>
              <a:rPr lang="en-US" sz="1600" dirty="0"/>
              <a:t>This will align with traditional NOFO calendar as much as possible</a:t>
            </a:r>
          </a:p>
          <a:p>
            <a:pPr>
              <a:lnSpc>
                <a:spcPct val="110000"/>
              </a:lnSpc>
            </a:pPr>
            <a:r>
              <a:rPr lang="en-US" sz="1600" dirty="0"/>
              <a:t>Review Supplemental Application (pending approval)</a:t>
            </a:r>
          </a:p>
          <a:p>
            <a:pPr lvl="1">
              <a:lnSpc>
                <a:spcPct val="110000"/>
              </a:lnSpc>
            </a:pPr>
            <a:r>
              <a:rPr lang="en-US" sz="1600" dirty="0"/>
              <a:t>All applicants must complete the HUD </a:t>
            </a:r>
            <a:r>
              <a:rPr lang="en-US" sz="1600" dirty="0" err="1"/>
              <a:t>eSnaps</a:t>
            </a:r>
            <a:r>
              <a:rPr lang="en-US" sz="1600" dirty="0"/>
              <a:t> &amp; supplemental application</a:t>
            </a:r>
          </a:p>
          <a:p>
            <a:pPr>
              <a:lnSpc>
                <a:spcPct val="110000"/>
              </a:lnSpc>
            </a:pPr>
            <a:r>
              <a:rPr lang="en-US" sz="1600" dirty="0"/>
              <a:t>Review Score Tool (pending approval)</a:t>
            </a:r>
          </a:p>
          <a:p>
            <a:pPr lvl="1">
              <a:lnSpc>
                <a:spcPct val="110000"/>
              </a:lnSpc>
            </a:pPr>
            <a:r>
              <a:rPr lang="en-US" sz="1600" dirty="0"/>
              <a:t>Score tool &amp; application may still have changes based on Planning &amp; Eval Committee &amp; HHAC/CoC Governing board feedback</a:t>
            </a:r>
          </a:p>
          <a:p>
            <a:pPr>
              <a:lnSpc>
                <a:spcPct val="110000"/>
              </a:lnSpc>
            </a:pPr>
            <a:r>
              <a:rPr lang="en-US" sz="1600" dirty="0"/>
              <a:t>Review Ranking &amp; Review Policy </a:t>
            </a:r>
          </a:p>
        </p:txBody>
      </p:sp>
    </p:spTree>
    <p:extLst>
      <p:ext uri="{BB962C8B-B14F-4D97-AF65-F5344CB8AC3E}">
        <p14:creationId xmlns:p14="http://schemas.microsoft.com/office/powerpoint/2010/main" val="1961203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93BA5C-B8F3-4972-BA54-014C48FAF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D7162BAB-C25E-4CE9-B87C-F118DC7E7C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3A1E7231-E754-47E0-97D1-132047885BF5}"/>
              </a:ext>
            </a:extLst>
          </p:cNvPr>
          <p:cNvSpPr>
            <a:spLocks noGrp="1"/>
          </p:cNvSpPr>
          <p:nvPr>
            <p:ph type="title"/>
          </p:nvPr>
        </p:nvSpPr>
        <p:spPr>
          <a:xfrm>
            <a:off x="1451580" y="804520"/>
            <a:ext cx="3530157" cy="1049235"/>
          </a:xfrm>
        </p:spPr>
        <p:txBody>
          <a:bodyPr>
            <a:normAutofit/>
          </a:bodyPr>
          <a:lstStyle/>
          <a:p>
            <a:r>
              <a:rPr lang="en-US" dirty="0"/>
              <a:t>2022 HUD Priorities </a:t>
            </a:r>
          </a:p>
        </p:txBody>
      </p:sp>
      <p:sp>
        <p:nvSpPr>
          <p:cNvPr id="14" name="Rectangle 13">
            <a:extLst>
              <a:ext uri="{FF2B5EF4-FFF2-40B4-BE49-F238E27FC236}">
                <a16:creationId xmlns:a16="http://schemas.microsoft.com/office/drawing/2014/main" id="{05B93327-222A-4DAC-9163-371BF44CD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a:extLst>
              <a:ext uri="{FF2B5EF4-FFF2-40B4-BE49-F238E27FC236}">
                <a16:creationId xmlns:a16="http://schemas.microsoft.com/office/drawing/2014/main" id="{A3629F7D-2EA5-4A7F-9AC4-A34DE15AAB63}"/>
              </a:ext>
            </a:extLst>
          </p:cNvPr>
          <p:cNvSpPr>
            <a:spLocks noGrp="1"/>
          </p:cNvSpPr>
          <p:nvPr>
            <p:ph idx="1"/>
          </p:nvPr>
        </p:nvSpPr>
        <p:spPr>
          <a:xfrm>
            <a:off x="1451581" y="2015732"/>
            <a:ext cx="3526523" cy="3450613"/>
          </a:xfrm>
        </p:spPr>
        <p:txBody>
          <a:bodyPr>
            <a:normAutofit/>
          </a:bodyPr>
          <a:lstStyle/>
          <a:p>
            <a:pPr>
              <a:lnSpc>
                <a:spcPct val="110000"/>
              </a:lnSpc>
            </a:pPr>
            <a:r>
              <a:rPr lang="en-US" dirty="0"/>
              <a:t>Reducing unsheltered homelessness</a:t>
            </a:r>
            <a:endParaRPr lang="en-US"/>
          </a:p>
          <a:p>
            <a:pPr>
              <a:lnSpc>
                <a:spcPct val="110000"/>
              </a:lnSpc>
            </a:pPr>
            <a:r>
              <a:rPr lang="en-US" dirty="0"/>
              <a:t>Reducing Rural Homelessness</a:t>
            </a:r>
            <a:endParaRPr lang="en-US"/>
          </a:p>
          <a:p>
            <a:pPr>
              <a:lnSpc>
                <a:spcPct val="110000"/>
              </a:lnSpc>
            </a:pPr>
            <a:r>
              <a:rPr lang="en-US" dirty="0"/>
              <a:t>Projects on tribal lands</a:t>
            </a:r>
            <a:endParaRPr lang="en-US"/>
          </a:p>
          <a:p>
            <a:pPr>
              <a:lnSpc>
                <a:spcPct val="110000"/>
              </a:lnSpc>
            </a:pPr>
            <a:r>
              <a:rPr lang="en-US" dirty="0"/>
              <a:t>Housing First  Approach</a:t>
            </a:r>
            <a:endParaRPr lang="en-US"/>
          </a:p>
          <a:p>
            <a:pPr>
              <a:lnSpc>
                <a:spcPct val="110000"/>
              </a:lnSpc>
            </a:pPr>
            <a:r>
              <a:rPr lang="en-US" dirty="0"/>
              <a:t>Involving a broad array of stakeholders</a:t>
            </a:r>
            <a:endParaRPr lang="en-US"/>
          </a:p>
          <a:p>
            <a:pPr>
              <a:lnSpc>
                <a:spcPct val="110000"/>
              </a:lnSpc>
            </a:pPr>
            <a:r>
              <a:rPr lang="en-US" dirty="0"/>
              <a:t>Advancing equity </a:t>
            </a:r>
            <a:endParaRPr lang="en-US"/>
          </a:p>
          <a:p>
            <a:pPr>
              <a:lnSpc>
                <a:spcPct val="110000"/>
              </a:lnSpc>
            </a:pPr>
            <a:endParaRPr lang="en-US"/>
          </a:p>
        </p:txBody>
      </p:sp>
      <p:grpSp>
        <p:nvGrpSpPr>
          <p:cNvPr id="16" name="Group 15">
            <a:extLst>
              <a:ext uri="{FF2B5EF4-FFF2-40B4-BE49-F238E27FC236}">
                <a16:creationId xmlns:a16="http://schemas.microsoft.com/office/drawing/2014/main" id="{14EE34E3-F117-4487-8ACF-33DA65FA11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60131" y="482171"/>
            <a:chExt cx="6091791" cy="5149101"/>
          </a:xfrm>
        </p:grpSpPr>
        <p:sp>
          <p:nvSpPr>
            <p:cNvPr id="17" name="Rectangle 16">
              <a:extLst>
                <a:ext uri="{FF2B5EF4-FFF2-40B4-BE49-F238E27FC236}">
                  <a16:creationId xmlns:a16="http://schemas.microsoft.com/office/drawing/2014/main" id="{39ACC02C-6424-4165-93C4-E83C8E81D4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60131" y="482171"/>
              <a:ext cx="6091791"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182CB9C-C978-4C9B-9AAD-8B13418975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78956" y="812507"/>
              <a:ext cx="5461780"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56388820-A63D-463C-9DBC-060A5ABE3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2379" y="977965"/>
            <a:ext cx="5134631"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6132441-32BF-104A-600F-78B05A74E040}"/>
              </a:ext>
            </a:extLst>
          </p:cNvPr>
          <p:cNvPicPr>
            <a:picLocks noChangeAspect="1"/>
          </p:cNvPicPr>
          <p:nvPr/>
        </p:nvPicPr>
        <p:blipFill>
          <a:blip r:embed="rId3"/>
          <a:stretch>
            <a:fillRect/>
          </a:stretch>
        </p:blipFill>
        <p:spPr>
          <a:xfrm>
            <a:off x="6093926" y="1079770"/>
            <a:ext cx="4821551" cy="3822970"/>
          </a:xfrm>
          <a:prstGeom prst="rect">
            <a:avLst/>
          </a:prstGeom>
        </p:spPr>
      </p:pic>
      <p:pic>
        <p:nvPicPr>
          <p:cNvPr id="22" name="Picture 21">
            <a:extLst>
              <a:ext uri="{FF2B5EF4-FFF2-40B4-BE49-F238E27FC236}">
                <a16:creationId xmlns:a16="http://schemas.microsoft.com/office/drawing/2014/main" id="{C04ED70F-D6FD-4EB1-A171-D30F885FE7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4" name="Straight Connector 23">
            <a:extLst>
              <a:ext uri="{FF2B5EF4-FFF2-40B4-BE49-F238E27FC236}">
                <a16:creationId xmlns:a16="http://schemas.microsoft.com/office/drawing/2014/main" id="{DA26CAE9-74C4-4EDD-8A80-77F79EAA86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10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134B7-3BD0-46DB-A69C-3557B90D998F}"/>
              </a:ext>
            </a:extLst>
          </p:cNvPr>
          <p:cNvSpPr>
            <a:spLocks noGrp="1"/>
          </p:cNvSpPr>
          <p:nvPr>
            <p:ph type="title"/>
          </p:nvPr>
        </p:nvSpPr>
        <p:spPr/>
        <p:txBody>
          <a:bodyPr/>
          <a:lstStyle/>
          <a:p>
            <a:r>
              <a:rPr lang="en-US" dirty="0"/>
              <a:t>Rural Set aside: $10,115/3 years</a:t>
            </a:r>
            <a:br>
              <a:rPr lang="en-US" dirty="0"/>
            </a:br>
            <a:endParaRPr lang="en-US" dirty="0"/>
          </a:p>
        </p:txBody>
      </p:sp>
      <p:sp>
        <p:nvSpPr>
          <p:cNvPr id="3" name="Content Placeholder 2">
            <a:extLst>
              <a:ext uri="{FF2B5EF4-FFF2-40B4-BE49-F238E27FC236}">
                <a16:creationId xmlns:a16="http://schemas.microsoft.com/office/drawing/2014/main" id="{6D134FB0-A0F8-417D-A804-671E855FD945}"/>
              </a:ext>
            </a:extLst>
          </p:cNvPr>
          <p:cNvSpPr>
            <a:spLocks noGrp="1"/>
          </p:cNvSpPr>
          <p:nvPr>
            <p:ph idx="1"/>
          </p:nvPr>
        </p:nvSpPr>
        <p:spPr/>
        <p:txBody>
          <a:bodyPr>
            <a:normAutofit/>
          </a:bodyPr>
          <a:lstStyle/>
          <a:p>
            <a:pPr lvl="1"/>
            <a:r>
              <a:rPr lang="en-US" dirty="0"/>
              <a:t>This is the total funding amount eligible for 3 years</a:t>
            </a:r>
          </a:p>
          <a:p>
            <a:pPr lvl="1"/>
            <a:r>
              <a:rPr lang="en-US" dirty="0"/>
              <a:t>For this NOFO, only projects located on </a:t>
            </a:r>
            <a:r>
              <a:rPr lang="en-US" dirty="0" err="1"/>
              <a:t>Bois</a:t>
            </a:r>
            <a:r>
              <a:rPr lang="en-US" dirty="0"/>
              <a:t> Forte Tribal lands are eligible for Rural set aside</a:t>
            </a:r>
          </a:p>
          <a:p>
            <a:pPr lvl="1"/>
            <a:r>
              <a:rPr lang="en-US" dirty="0"/>
              <a:t>Permanent Housing-Permanent Supportive Housing Projects for chronically homeless at program entry </a:t>
            </a:r>
          </a:p>
          <a:p>
            <a:pPr lvl="1"/>
            <a:r>
              <a:rPr lang="en-US" dirty="0"/>
              <a:t>Permanent Housing-Rapid Rehousing Projects for people who qualify as homeless</a:t>
            </a:r>
          </a:p>
          <a:p>
            <a:pPr lvl="1"/>
            <a:r>
              <a:rPr lang="en-US" dirty="0"/>
              <a:t>Joint Transitional Housing and Rapid Rehousing Component Projects for people who qualify as homeless </a:t>
            </a:r>
          </a:p>
          <a:p>
            <a:pPr lvl="1"/>
            <a:r>
              <a:rPr lang="en-US" dirty="0"/>
              <a:t>Supportive Services Only Projects</a:t>
            </a:r>
          </a:p>
        </p:txBody>
      </p:sp>
    </p:spTree>
    <p:extLst>
      <p:ext uri="{BB962C8B-B14F-4D97-AF65-F5344CB8AC3E}">
        <p14:creationId xmlns:p14="http://schemas.microsoft.com/office/powerpoint/2010/main" val="313876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9A43D-E41F-49B0-87A3-30D59833098B}"/>
              </a:ext>
            </a:extLst>
          </p:cNvPr>
          <p:cNvSpPr>
            <a:spLocks noGrp="1"/>
          </p:cNvSpPr>
          <p:nvPr>
            <p:ph type="title"/>
          </p:nvPr>
        </p:nvSpPr>
        <p:spPr/>
        <p:txBody>
          <a:bodyPr/>
          <a:lstStyle/>
          <a:p>
            <a:r>
              <a:rPr lang="en-US" dirty="0"/>
              <a:t>Unsheltered Set Aside: $4, 129,591/3 years</a:t>
            </a:r>
          </a:p>
        </p:txBody>
      </p:sp>
      <p:sp>
        <p:nvSpPr>
          <p:cNvPr id="3" name="Content Placeholder 2">
            <a:extLst>
              <a:ext uri="{FF2B5EF4-FFF2-40B4-BE49-F238E27FC236}">
                <a16:creationId xmlns:a16="http://schemas.microsoft.com/office/drawing/2014/main" id="{CBF9F06C-203F-484F-B1C5-056741082616}"/>
              </a:ext>
            </a:extLst>
          </p:cNvPr>
          <p:cNvSpPr>
            <a:spLocks noGrp="1"/>
          </p:cNvSpPr>
          <p:nvPr>
            <p:ph idx="1"/>
          </p:nvPr>
        </p:nvSpPr>
        <p:spPr>
          <a:xfrm>
            <a:off x="1451579" y="1456267"/>
            <a:ext cx="9603275" cy="4010079"/>
          </a:xfrm>
        </p:spPr>
        <p:txBody>
          <a:bodyPr>
            <a:noAutofit/>
          </a:bodyPr>
          <a:lstStyle/>
          <a:p>
            <a:r>
              <a:rPr lang="en-US" sz="1800" dirty="0"/>
              <a:t>No guarantee SLC CoC will be awarded funds in this process</a:t>
            </a:r>
          </a:p>
          <a:p>
            <a:r>
              <a:rPr lang="en-US" sz="1800" dirty="0"/>
              <a:t>Cannot fund emergency </a:t>
            </a:r>
            <a:r>
              <a:rPr lang="en-US" sz="1800"/>
              <a:t>shelter projects</a:t>
            </a:r>
            <a:endParaRPr lang="en-US" sz="1800" dirty="0"/>
          </a:p>
          <a:p>
            <a:r>
              <a:rPr lang="en-US" sz="1800" dirty="0"/>
              <a:t>Any NEW project in the CoC that targets unsheltered homelessness</a:t>
            </a:r>
          </a:p>
          <a:p>
            <a:r>
              <a:rPr lang="en-US" sz="1800" dirty="0"/>
              <a:t>PSH projects include: PSH, RRH, or Joint TH-RRH Projects or Support Service Only (including Street Outreach Grants)</a:t>
            </a:r>
          </a:p>
          <a:p>
            <a:r>
              <a:rPr lang="en-US" sz="1800" dirty="0"/>
              <a:t>SSO-Coordinated Entry Grants &amp; HMIS grants eligible as well</a:t>
            </a:r>
          </a:p>
          <a:p>
            <a:r>
              <a:rPr lang="en-US" sz="1800" dirty="0"/>
              <a:t>Planning grants for CoCs (cannot exceed more then 3 percent of total CoC Award) </a:t>
            </a:r>
          </a:p>
          <a:p>
            <a:r>
              <a:rPr lang="en-US" sz="1800" dirty="0"/>
              <a:t>All grants will have 3 year terms, with up to 5 years for execution. As long grant terms are met, grants will roll into Annual Renewal Demand for SLC CoC.</a:t>
            </a:r>
          </a:p>
          <a:p>
            <a:endParaRPr lang="en-US" sz="1800" dirty="0"/>
          </a:p>
          <a:p>
            <a:endParaRPr lang="en-US" sz="1800" dirty="0"/>
          </a:p>
        </p:txBody>
      </p:sp>
    </p:spTree>
    <p:extLst>
      <p:ext uri="{BB962C8B-B14F-4D97-AF65-F5344CB8AC3E}">
        <p14:creationId xmlns:p14="http://schemas.microsoft.com/office/powerpoint/2010/main" val="217317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87A0918A-5A54-9320-4A40-E16B901E7D18}"/>
              </a:ext>
            </a:extLst>
          </p:cNvPr>
          <p:cNvSpPr>
            <a:spLocks noGrp="1"/>
          </p:cNvSpPr>
          <p:nvPr>
            <p:ph type="title"/>
          </p:nvPr>
        </p:nvSpPr>
        <p:spPr>
          <a:xfrm>
            <a:off x="1453896" y="690687"/>
            <a:ext cx="2702131" cy="1049235"/>
          </a:xfrm>
        </p:spPr>
        <p:txBody>
          <a:bodyPr>
            <a:normAutofit fontScale="90000"/>
          </a:bodyPr>
          <a:lstStyle/>
          <a:p>
            <a:r>
              <a:rPr lang="en-US" sz="2200" dirty="0"/>
              <a:t>More on eligible costs for Unsheltered </a:t>
            </a:r>
            <a:br>
              <a:rPr lang="en-US" sz="2200" dirty="0"/>
            </a:br>
            <a:r>
              <a:rPr lang="en-US" sz="2200" dirty="0"/>
              <a:t>set aside</a:t>
            </a:r>
          </a:p>
        </p:txBody>
      </p:sp>
      <p:sp>
        <p:nvSpPr>
          <p:cNvPr id="14" name="Rectangle 13">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a:extLst>
              <a:ext uri="{FF2B5EF4-FFF2-40B4-BE49-F238E27FC236}">
                <a16:creationId xmlns:a16="http://schemas.microsoft.com/office/drawing/2014/main" id="{6EA45191-2E27-903A-A91B-34FBD1114B73}"/>
              </a:ext>
            </a:extLst>
          </p:cNvPr>
          <p:cNvSpPr>
            <a:spLocks noGrp="1"/>
          </p:cNvSpPr>
          <p:nvPr>
            <p:ph idx="1"/>
          </p:nvPr>
        </p:nvSpPr>
        <p:spPr>
          <a:xfrm>
            <a:off x="1118681" y="2015732"/>
            <a:ext cx="3472774" cy="3450613"/>
          </a:xfrm>
        </p:spPr>
        <p:txBody>
          <a:bodyPr>
            <a:normAutofit fontScale="92500"/>
          </a:bodyPr>
          <a:lstStyle/>
          <a:p>
            <a:r>
              <a:rPr lang="en-US" dirty="0"/>
              <a:t>All the usual CoC eligible expenses such as support services, admin, rent payment, etc. (detailed in </a:t>
            </a:r>
            <a:r>
              <a:rPr lang="en-US" dirty="0">
                <a:hlinkClick r:id="rId3"/>
              </a:rPr>
              <a:t>CoC Program Rule 24 CFR 578</a:t>
            </a:r>
            <a:r>
              <a:rPr lang="en-US" dirty="0"/>
              <a:t>), except for </a:t>
            </a:r>
            <a:r>
              <a:rPr lang="en-US" dirty="0">
                <a:effectLst/>
                <a:latin typeface="Calibri" panose="020F0502020204030204" pitchFamily="34" charset="0"/>
                <a:ea typeface="Times New Roman" panose="02020603050405020304" pitchFamily="18" charset="0"/>
              </a:rPr>
              <a:t>acquisition, new construction, or rehabilitation  costs.</a:t>
            </a:r>
          </a:p>
          <a:p>
            <a:r>
              <a:rPr lang="en-US" dirty="0">
                <a:latin typeface="Calibri" panose="020F0502020204030204" pitchFamily="34" charset="0"/>
                <a:hlinkClick r:id="rId4"/>
              </a:rPr>
              <a:t>Please review details of each eligible cost here</a:t>
            </a:r>
            <a:endParaRPr lang="en-US" dirty="0"/>
          </a:p>
        </p:txBody>
      </p:sp>
      <p:pic>
        <p:nvPicPr>
          <p:cNvPr id="5" name="Picture 4">
            <a:extLst>
              <a:ext uri="{FF2B5EF4-FFF2-40B4-BE49-F238E27FC236}">
                <a16:creationId xmlns:a16="http://schemas.microsoft.com/office/drawing/2014/main" id="{3DD70B51-A977-5305-1E8B-6DAF5C696395}"/>
              </a:ext>
            </a:extLst>
          </p:cNvPr>
          <p:cNvPicPr>
            <a:picLocks noChangeAspect="1"/>
          </p:cNvPicPr>
          <p:nvPr/>
        </p:nvPicPr>
        <p:blipFill rotWithShape="1">
          <a:blip r:embed="rId5"/>
          <a:srcRect r="6098" b="1797"/>
          <a:stretch/>
        </p:blipFill>
        <p:spPr>
          <a:xfrm>
            <a:off x="4970835" y="478623"/>
            <a:ext cx="6933590" cy="5195392"/>
          </a:xfrm>
          <a:prstGeom prst="rect">
            <a:avLst/>
          </a:prstGeom>
        </p:spPr>
      </p:pic>
      <p:pic>
        <p:nvPicPr>
          <p:cNvPr id="16" name="Picture 15">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542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33FB9-2FF7-9EFF-FCA0-7D8E3EF7417B}"/>
              </a:ext>
            </a:extLst>
          </p:cNvPr>
          <p:cNvSpPr>
            <a:spLocks noGrp="1"/>
          </p:cNvSpPr>
          <p:nvPr>
            <p:ph type="title"/>
          </p:nvPr>
        </p:nvSpPr>
        <p:spPr/>
        <p:txBody>
          <a:bodyPr/>
          <a:lstStyle/>
          <a:p>
            <a:r>
              <a:rPr lang="en-US" dirty="0"/>
              <a:t>Unsheltered Set Aside Project Scoring</a:t>
            </a:r>
          </a:p>
        </p:txBody>
      </p:sp>
      <p:sp>
        <p:nvSpPr>
          <p:cNvPr id="3" name="Content Placeholder 2">
            <a:extLst>
              <a:ext uri="{FF2B5EF4-FFF2-40B4-BE49-F238E27FC236}">
                <a16:creationId xmlns:a16="http://schemas.microsoft.com/office/drawing/2014/main" id="{9D195B71-82BE-9D43-53A7-2A54CDCA4A2B}"/>
              </a:ext>
            </a:extLst>
          </p:cNvPr>
          <p:cNvSpPr>
            <a:spLocks noGrp="1"/>
          </p:cNvSpPr>
          <p:nvPr>
            <p:ph idx="1"/>
          </p:nvPr>
        </p:nvSpPr>
        <p:spPr>
          <a:xfrm>
            <a:off x="1451579" y="1853754"/>
            <a:ext cx="9603275" cy="3612591"/>
          </a:xfrm>
        </p:spPr>
        <p:txBody>
          <a:bodyPr>
            <a:normAutofit fontScale="92500" lnSpcReduction="20000"/>
          </a:bodyPr>
          <a:lstStyle/>
          <a:p>
            <a:r>
              <a:rPr lang="en-US" sz="2000" dirty="0"/>
              <a:t>Up to 50 points awarded to Projects based on CoC Collaborative Application Score</a:t>
            </a:r>
          </a:p>
          <a:p>
            <a:pPr lvl="1"/>
            <a:r>
              <a:rPr lang="en-US" dirty="0"/>
              <a:t>This entails a 15 page intensive narrative on our CoC plan to end unsheltered homelessness</a:t>
            </a:r>
          </a:p>
          <a:p>
            <a:pPr lvl="1"/>
            <a:r>
              <a:rPr lang="en-US" dirty="0"/>
              <a:t>This will take community collaboration to pull together and score high enough to be competitive </a:t>
            </a:r>
          </a:p>
          <a:p>
            <a:pPr lvl="1"/>
            <a:r>
              <a:rPr lang="en-US" dirty="0"/>
              <a:t>All project applications must line-up with this plan to be eligible </a:t>
            </a:r>
          </a:p>
          <a:p>
            <a:r>
              <a:rPr lang="en-US" sz="2000" dirty="0"/>
              <a:t>Up to 40 points based on CoC Project Ranking</a:t>
            </a:r>
          </a:p>
          <a:p>
            <a:r>
              <a:rPr lang="en-US" dirty="0"/>
              <a:t>Up to 10 points for serving structurally disadvantages areas. </a:t>
            </a:r>
            <a:endParaRPr lang="en-US" sz="2000" dirty="0"/>
          </a:p>
          <a:p>
            <a:r>
              <a:rPr lang="en-US" sz="2000" dirty="0"/>
              <a:t>CoC bonus for high PIT count of unsheltered population (up to 30 points), SLC CoC is eligible for 0/30 points in HUD unsheltered bonus</a:t>
            </a:r>
          </a:p>
          <a:p>
            <a:r>
              <a:rPr lang="en-US" dirty="0"/>
              <a:t>Projects will need MOUs from PHAs/Healthcare Orgs/Demonstrating development of New units</a:t>
            </a:r>
            <a:endParaRPr lang="en-US" sz="2000" dirty="0"/>
          </a:p>
          <a:p>
            <a:endParaRPr lang="en-US" dirty="0"/>
          </a:p>
        </p:txBody>
      </p:sp>
    </p:spTree>
    <p:extLst>
      <p:ext uri="{BB962C8B-B14F-4D97-AF65-F5344CB8AC3E}">
        <p14:creationId xmlns:p14="http://schemas.microsoft.com/office/powerpoint/2010/main" val="3401864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6A964-6F9F-59ED-811C-DFA76AE712F3}"/>
              </a:ext>
            </a:extLst>
          </p:cNvPr>
          <p:cNvSpPr>
            <a:spLocks noGrp="1"/>
          </p:cNvSpPr>
          <p:nvPr>
            <p:ph type="title"/>
          </p:nvPr>
        </p:nvSpPr>
        <p:spPr/>
        <p:txBody>
          <a:bodyPr/>
          <a:lstStyle/>
          <a:p>
            <a:r>
              <a:rPr lang="en-US" dirty="0"/>
              <a:t>Reality on the Bonus Points </a:t>
            </a:r>
          </a:p>
        </p:txBody>
      </p:sp>
      <p:pic>
        <p:nvPicPr>
          <p:cNvPr id="4" name="Content Placeholder 3">
            <a:extLst>
              <a:ext uri="{FF2B5EF4-FFF2-40B4-BE49-F238E27FC236}">
                <a16:creationId xmlns:a16="http://schemas.microsoft.com/office/drawing/2014/main" id="{E799929E-2935-4C6A-8384-2A5FCCE7215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487" b="-600"/>
          <a:stretch/>
        </p:blipFill>
        <p:spPr bwMode="auto">
          <a:xfrm>
            <a:off x="535021" y="2414793"/>
            <a:ext cx="5165388" cy="3266159"/>
          </a:xfrm>
          <a:prstGeom prst="rect">
            <a:avLst/>
          </a:prstGeom>
          <a:noFill/>
          <a:ln>
            <a:noFill/>
          </a:ln>
        </p:spPr>
      </p:pic>
      <p:sp>
        <p:nvSpPr>
          <p:cNvPr id="5" name="TextBox 4">
            <a:extLst>
              <a:ext uri="{FF2B5EF4-FFF2-40B4-BE49-F238E27FC236}">
                <a16:creationId xmlns:a16="http://schemas.microsoft.com/office/drawing/2014/main" id="{64DA1FC5-8721-63F3-A1A7-EF1DDFF297A4}"/>
              </a:ext>
            </a:extLst>
          </p:cNvPr>
          <p:cNvSpPr txBox="1"/>
          <p:nvPr/>
        </p:nvSpPr>
        <p:spPr>
          <a:xfrm>
            <a:off x="6974732" y="2645922"/>
            <a:ext cx="4080122" cy="2585323"/>
          </a:xfrm>
          <a:prstGeom prst="rect">
            <a:avLst/>
          </a:prstGeom>
          <a:noFill/>
        </p:spPr>
        <p:txBody>
          <a:bodyPr wrap="square" rtlCol="0">
            <a:spAutoFit/>
          </a:bodyPr>
          <a:lstStyle/>
          <a:p>
            <a:pPr marL="285750" indent="-285750">
              <a:buFont typeface="Arial" panose="020B0604020202020204" pitchFamily="34" charset="0"/>
              <a:buChar char="•"/>
            </a:pPr>
            <a:r>
              <a:rPr lang="en-US" dirty="0"/>
              <a:t>HUD excepts to fund 125 projects total, 43 of which would have bonus funds.</a:t>
            </a:r>
          </a:p>
          <a:p>
            <a:pPr marL="285750" indent="-285750">
              <a:buFont typeface="Arial" panose="020B0604020202020204" pitchFamily="34" charset="0"/>
              <a:buChar char="•"/>
            </a:pPr>
            <a:r>
              <a:rPr lang="en-US" dirty="0"/>
              <a:t>HUD has also announced that for the Unsheltered Set Aside, that funding is considered as a package. </a:t>
            </a:r>
          </a:p>
          <a:p>
            <a:pPr marL="285750" indent="-285750">
              <a:buFont typeface="Arial" panose="020B0604020202020204" pitchFamily="34" charset="0"/>
              <a:buChar char="•"/>
            </a:pPr>
            <a:r>
              <a:rPr lang="en-US" dirty="0"/>
              <a:t>This means we will get all funding or no funding.</a:t>
            </a:r>
          </a:p>
          <a:p>
            <a:pPr marL="285750" indent="-285750">
              <a:buFont typeface="Arial" panose="020B0604020202020204" pitchFamily="34" charset="0"/>
              <a:buChar char="•"/>
            </a:pPr>
            <a:r>
              <a:rPr lang="en-US" dirty="0"/>
              <a:t>Not project-by-project awards.</a:t>
            </a:r>
          </a:p>
        </p:txBody>
      </p:sp>
    </p:spTree>
    <p:extLst>
      <p:ext uri="{BB962C8B-B14F-4D97-AF65-F5344CB8AC3E}">
        <p14:creationId xmlns:p14="http://schemas.microsoft.com/office/powerpoint/2010/main" val="2194859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03C571D5-F069-9D00-9DD0-6A278C70215A}"/>
              </a:ext>
            </a:extLst>
          </p:cNvPr>
          <p:cNvSpPr>
            <a:spLocks noGrp="1"/>
          </p:cNvSpPr>
          <p:nvPr>
            <p:ph type="title"/>
          </p:nvPr>
        </p:nvSpPr>
        <p:spPr>
          <a:xfrm>
            <a:off x="1451580" y="804520"/>
            <a:ext cx="4176511" cy="1049235"/>
          </a:xfrm>
        </p:spPr>
        <p:txBody>
          <a:bodyPr>
            <a:normAutofit/>
          </a:bodyPr>
          <a:lstStyle/>
          <a:p>
            <a:r>
              <a:rPr lang="en-US" sz="2200" dirty="0"/>
              <a:t>MOUs for unsheltered homelessness set aside</a:t>
            </a:r>
            <a:br>
              <a:rPr lang="en-US" sz="2200" dirty="0"/>
            </a:br>
            <a:endParaRPr lang="en-US" sz="2200" dirty="0"/>
          </a:p>
        </p:txBody>
      </p:sp>
      <p:sp>
        <p:nvSpPr>
          <p:cNvPr id="14" name="Rectangle 13">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a:extLst>
              <a:ext uri="{FF2B5EF4-FFF2-40B4-BE49-F238E27FC236}">
                <a16:creationId xmlns:a16="http://schemas.microsoft.com/office/drawing/2014/main" id="{E1EA0BDD-C2ED-A798-389A-F244102073F9}"/>
              </a:ext>
            </a:extLst>
          </p:cNvPr>
          <p:cNvSpPr>
            <a:spLocks noGrp="1"/>
          </p:cNvSpPr>
          <p:nvPr>
            <p:ph idx="1"/>
          </p:nvPr>
        </p:nvSpPr>
        <p:spPr>
          <a:xfrm>
            <a:off x="699401" y="1899043"/>
            <a:ext cx="4401386" cy="2916191"/>
          </a:xfrm>
        </p:spPr>
        <p:txBody>
          <a:bodyPr>
            <a:noAutofit/>
          </a:bodyPr>
          <a:lstStyle/>
          <a:p>
            <a:pPr>
              <a:lnSpc>
                <a:spcPct val="110000"/>
              </a:lnSpc>
            </a:pPr>
            <a:r>
              <a:rPr lang="en-US" sz="1600" dirty="0"/>
              <a:t>Not every project needs this, but at least one letter from each of below entities is required with the Collaborative Application. </a:t>
            </a:r>
          </a:p>
          <a:p>
            <a:pPr lvl="1">
              <a:lnSpc>
                <a:spcPct val="110000"/>
              </a:lnSpc>
            </a:pPr>
            <a:r>
              <a:rPr lang="en-US" sz="1400" dirty="0"/>
              <a:t>The housing leveraging letter must be attached to a PSH/RRH project</a:t>
            </a:r>
          </a:p>
          <a:p>
            <a:pPr>
              <a:lnSpc>
                <a:spcPct val="110000"/>
              </a:lnSpc>
            </a:pPr>
            <a:r>
              <a:rPr lang="en-US" sz="1600" dirty="0"/>
              <a:t>CoC Letter of support &amp; planning engagement required from stakeholder group of those who have been homelessness/are currently homeless.</a:t>
            </a:r>
            <a:endParaRPr lang="en-US" sz="1400" dirty="0"/>
          </a:p>
          <a:p>
            <a:pPr lvl="1">
              <a:lnSpc>
                <a:spcPct val="110000"/>
              </a:lnSpc>
            </a:pPr>
            <a:r>
              <a:rPr lang="en-US" sz="1600" dirty="0"/>
              <a:t>Projects will be asked to present on project proposals in a community forum, with a turnout focus on those w/lived experience of homelessness. </a:t>
            </a:r>
          </a:p>
          <a:p>
            <a:pPr>
              <a:lnSpc>
                <a:spcPct val="110000"/>
              </a:lnSpc>
            </a:pPr>
            <a:endParaRPr lang="en-US" sz="1600" dirty="0"/>
          </a:p>
        </p:txBody>
      </p:sp>
      <p:pic>
        <p:nvPicPr>
          <p:cNvPr id="5" name="Picture 4">
            <a:extLst>
              <a:ext uri="{FF2B5EF4-FFF2-40B4-BE49-F238E27FC236}">
                <a16:creationId xmlns:a16="http://schemas.microsoft.com/office/drawing/2014/main" id="{BDED66CA-BDF6-A5A1-D78A-E576F53CC673}"/>
              </a:ext>
            </a:extLst>
          </p:cNvPr>
          <p:cNvPicPr>
            <a:picLocks noChangeAspect="1"/>
          </p:cNvPicPr>
          <p:nvPr/>
        </p:nvPicPr>
        <p:blipFill>
          <a:blip r:embed="rId3"/>
          <a:stretch>
            <a:fillRect/>
          </a:stretch>
        </p:blipFill>
        <p:spPr>
          <a:xfrm>
            <a:off x="5100787" y="667331"/>
            <a:ext cx="6391812" cy="5379616"/>
          </a:xfrm>
          <a:prstGeom prst="rect">
            <a:avLst/>
          </a:prstGeom>
        </p:spPr>
      </p:pic>
      <p:pic>
        <p:nvPicPr>
          <p:cNvPr id="16" name="Picture 15">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04608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903</TotalTime>
  <Words>1088</Words>
  <Application>Microsoft Office PowerPoint</Application>
  <PresentationFormat>Widescreen</PresentationFormat>
  <Paragraphs>109</Paragraphs>
  <Slides>12</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Gill Sans MT</vt:lpstr>
      <vt:lpstr>Open Sans</vt:lpstr>
      <vt:lpstr>Segoe UI</vt:lpstr>
      <vt:lpstr>Segoe UI Semibold</vt:lpstr>
      <vt:lpstr>Symbol</vt:lpstr>
      <vt:lpstr>Gallery</vt:lpstr>
      <vt:lpstr>2022 Special CoC NOFO Competition Info &amp; Q&amp;A Session</vt:lpstr>
      <vt:lpstr>SLC CoC Local Competition Materials </vt:lpstr>
      <vt:lpstr>2022 HUD Priorities </vt:lpstr>
      <vt:lpstr>Rural Set aside: $10,115/3 years </vt:lpstr>
      <vt:lpstr>Unsheltered Set Aside: $4, 129,591/3 years</vt:lpstr>
      <vt:lpstr>More on eligible costs for Unsheltered  set aside</vt:lpstr>
      <vt:lpstr>Unsheltered Set Aside Project Scoring</vt:lpstr>
      <vt:lpstr>Reality on the Bonus Points </vt:lpstr>
      <vt:lpstr>MOUs for unsheltered homelessness set aside </vt:lpstr>
      <vt:lpstr>Tips for Application </vt:lpstr>
      <vt:lpstr>Helpful Resources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CoC NOFO Competition Q&amp;A Session</dc:title>
  <dc:creator>Courtney Cochran</dc:creator>
  <cp:lastModifiedBy>Courtney Cochran</cp:lastModifiedBy>
  <cp:revision>69</cp:revision>
  <dcterms:created xsi:type="dcterms:W3CDTF">2021-09-07T20:15:51Z</dcterms:created>
  <dcterms:modified xsi:type="dcterms:W3CDTF">2022-07-14T15:43:51Z</dcterms:modified>
</cp:coreProperties>
</file>